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2552C5-A095-E1B7-6C02-436869457220}" v="387" dt="2023-01-09T10:54:20.225"/>
    <p1510:client id="{4BE6E5D1-5EEB-4CC0-9F95-D82EDF7B6CE6}" v="14" dt="2023-01-06T17:05:45.450"/>
    <p1510:client id="{66308D9F-B352-8481-FEAE-114FD8CE68A8}" v="767" dt="2023-01-09T14:49:53.794"/>
    <p1510:client id="{6EE6B46D-9E88-3ACC-5D23-3291C71F6AFC}" v="18" dt="2023-01-12T12:14:40.775"/>
    <p1510:client id="{AC8033C4-CA1D-8D34-1889-85240E0C0922}" v="190" dt="2023-01-13T10:34:23.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10;&#10;Description automatically generated">
            <a:extLst>
              <a:ext uri="{FF2B5EF4-FFF2-40B4-BE49-F238E27FC236}">
                <a16:creationId xmlns:a16="http://schemas.microsoft.com/office/drawing/2014/main" id="{5D797799-A168-DABC-2B0E-DC86ACAC53BA}"/>
              </a:ext>
            </a:extLst>
          </p:cNvPr>
          <p:cNvPicPr>
            <a:picLocks noChangeAspect="1"/>
          </p:cNvPicPr>
          <p:nvPr/>
        </p:nvPicPr>
        <p:blipFill>
          <a:blip r:embed="rId2"/>
          <a:stretch>
            <a:fillRect/>
          </a:stretch>
        </p:blipFill>
        <p:spPr>
          <a:xfrm>
            <a:off x="642938" y="1716088"/>
            <a:ext cx="2247900" cy="1252538"/>
          </a:xfrm>
          <a:prstGeom prst="rect">
            <a:avLst/>
          </a:prstGeom>
        </p:spPr>
      </p:pic>
      <p:pic>
        <p:nvPicPr>
          <p:cNvPr id="7" name="Picture 7" descr="A picture containing text, person, indoor&#10;&#10;Description automatically generated">
            <a:extLst>
              <a:ext uri="{FF2B5EF4-FFF2-40B4-BE49-F238E27FC236}">
                <a16:creationId xmlns:a16="http://schemas.microsoft.com/office/drawing/2014/main" id="{5330E481-68D1-E119-06C7-0818A1D14718}"/>
              </a:ext>
            </a:extLst>
          </p:cNvPr>
          <p:cNvPicPr>
            <a:picLocks noChangeAspect="1"/>
          </p:cNvPicPr>
          <p:nvPr/>
        </p:nvPicPr>
        <p:blipFill>
          <a:blip r:embed="rId3"/>
          <a:stretch>
            <a:fillRect/>
          </a:stretch>
        </p:blipFill>
        <p:spPr>
          <a:xfrm>
            <a:off x="642938" y="3043238"/>
            <a:ext cx="2247900" cy="1458913"/>
          </a:xfrm>
          <a:prstGeom prst="rect">
            <a:avLst/>
          </a:prstGeom>
        </p:spPr>
      </p:pic>
      <p:pic>
        <p:nvPicPr>
          <p:cNvPr id="17" name="Picture 17" descr="A picture containing person, potter&amp;#39;s wheel&#10;&#10;Description automatically generated">
            <a:extLst>
              <a:ext uri="{FF2B5EF4-FFF2-40B4-BE49-F238E27FC236}">
                <a16:creationId xmlns:a16="http://schemas.microsoft.com/office/drawing/2014/main" id="{3426FE20-C826-5951-DCA1-9EC6EEDB9824}"/>
              </a:ext>
            </a:extLst>
          </p:cNvPr>
          <p:cNvPicPr>
            <a:picLocks noChangeAspect="1"/>
          </p:cNvPicPr>
          <p:nvPr/>
        </p:nvPicPr>
        <p:blipFill>
          <a:blip r:embed="rId4"/>
          <a:stretch>
            <a:fillRect/>
          </a:stretch>
        </p:blipFill>
        <p:spPr>
          <a:xfrm>
            <a:off x="642938" y="4576763"/>
            <a:ext cx="2247900" cy="1450975"/>
          </a:xfrm>
          <a:prstGeom prst="rect">
            <a:avLst/>
          </a:prstGeom>
        </p:spPr>
      </p:pic>
      <p:pic>
        <p:nvPicPr>
          <p:cNvPr id="15" name="Picture 15" descr="A picture containing person, indoor, computer, working&#10;&#10;Description automatically generated">
            <a:extLst>
              <a:ext uri="{FF2B5EF4-FFF2-40B4-BE49-F238E27FC236}">
                <a16:creationId xmlns:a16="http://schemas.microsoft.com/office/drawing/2014/main" id="{7DC8A0B9-94F0-0118-F1BB-9E7AD98FF267}"/>
              </a:ext>
            </a:extLst>
          </p:cNvPr>
          <p:cNvPicPr>
            <a:picLocks noChangeAspect="1"/>
          </p:cNvPicPr>
          <p:nvPr/>
        </p:nvPicPr>
        <p:blipFill>
          <a:blip r:embed="rId5"/>
          <a:stretch>
            <a:fillRect/>
          </a:stretch>
        </p:blipFill>
        <p:spPr>
          <a:xfrm>
            <a:off x="9231605" y="3077329"/>
            <a:ext cx="2364129" cy="1524926"/>
          </a:xfrm>
          <a:prstGeom prst="rect">
            <a:avLst/>
          </a:prstGeom>
        </p:spPr>
      </p:pic>
      <p:pic>
        <p:nvPicPr>
          <p:cNvPr id="20" name="Picture 20">
            <a:extLst>
              <a:ext uri="{FF2B5EF4-FFF2-40B4-BE49-F238E27FC236}">
                <a16:creationId xmlns:a16="http://schemas.microsoft.com/office/drawing/2014/main" id="{326E6908-EBC5-20CD-500E-7AEE395B7B58}"/>
              </a:ext>
            </a:extLst>
          </p:cNvPr>
          <p:cNvPicPr>
            <a:picLocks noChangeAspect="1"/>
          </p:cNvPicPr>
          <p:nvPr/>
        </p:nvPicPr>
        <p:blipFill>
          <a:blip r:embed="rId6"/>
          <a:stretch>
            <a:fillRect/>
          </a:stretch>
        </p:blipFill>
        <p:spPr>
          <a:xfrm>
            <a:off x="2965450" y="3981450"/>
            <a:ext cx="3370263" cy="2046288"/>
          </a:xfrm>
          <a:prstGeom prst="rect">
            <a:avLst/>
          </a:prstGeom>
        </p:spPr>
      </p:pic>
      <p:pic>
        <p:nvPicPr>
          <p:cNvPr id="22" name="Picture 22" descr="A picture containing indoor&#10;&#10;Description automatically generated">
            <a:extLst>
              <a:ext uri="{FF2B5EF4-FFF2-40B4-BE49-F238E27FC236}">
                <a16:creationId xmlns:a16="http://schemas.microsoft.com/office/drawing/2014/main" id="{E8F468C0-CB9D-3821-269E-CB85B6838DBE}"/>
              </a:ext>
            </a:extLst>
          </p:cNvPr>
          <p:cNvPicPr>
            <a:picLocks noChangeAspect="1"/>
          </p:cNvPicPr>
          <p:nvPr/>
        </p:nvPicPr>
        <p:blipFill>
          <a:blip r:embed="rId7"/>
          <a:stretch>
            <a:fillRect/>
          </a:stretch>
        </p:blipFill>
        <p:spPr>
          <a:xfrm>
            <a:off x="6410325" y="1716088"/>
            <a:ext cx="2703513" cy="2724150"/>
          </a:xfrm>
          <a:prstGeom prst="rect">
            <a:avLst/>
          </a:prstGeom>
        </p:spPr>
      </p:pic>
      <p:pic>
        <p:nvPicPr>
          <p:cNvPr id="18" name="Picture 18" descr="A picture containing indoor, white, dessert&#10;&#10;Description automatically generated">
            <a:extLst>
              <a:ext uri="{FF2B5EF4-FFF2-40B4-BE49-F238E27FC236}">
                <a16:creationId xmlns:a16="http://schemas.microsoft.com/office/drawing/2014/main" id="{A91848F1-9D17-F6EE-E4F8-31438B9D4CF2}"/>
              </a:ext>
            </a:extLst>
          </p:cNvPr>
          <p:cNvPicPr>
            <a:picLocks noChangeAspect="1"/>
          </p:cNvPicPr>
          <p:nvPr/>
        </p:nvPicPr>
        <p:blipFill>
          <a:blip r:embed="rId8"/>
          <a:stretch>
            <a:fillRect/>
          </a:stretch>
        </p:blipFill>
        <p:spPr>
          <a:xfrm>
            <a:off x="6410325" y="4514850"/>
            <a:ext cx="2703513" cy="1512888"/>
          </a:xfrm>
          <a:prstGeom prst="rect">
            <a:avLst/>
          </a:prstGeom>
        </p:spPr>
      </p:pic>
      <p:pic>
        <p:nvPicPr>
          <p:cNvPr id="14" name="Picture 14" descr="A picture containing indoor, thread&#10;&#10;Description automatically generated">
            <a:extLst>
              <a:ext uri="{FF2B5EF4-FFF2-40B4-BE49-F238E27FC236}">
                <a16:creationId xmlns:a16="http://schemas.microsoft.com/office/drawing/2014/main" id="{936E826A-1D1E-335C-B4F1-9DE0B8067522}"/>
              </a:ext>
            </a:extLst>
          </p:cNvPr>
          <p:cNvPicPr>
            <a:picLocks noChangeAspect="1"/>
          </p:cNvPicPr>
          <p:nvPr/>
        </p:nvPicPr>
        <p:blipFill>
          <a:blip r:embed="rId9"/>
          <a:stretch>
            <a:fillRect/>
          </a:stretch>
        </p:blipFill>
        <p:spPr>
          <a:xfrm>
            <a:off x="9190038" y="1716088"/>
            <a:ext cx="2359025" cy="1320800"/>
          </a:xfrm>
          <a:prstGeom prst="rect">
            <a:avLst/>
          </a:prstGeom>
        </p:spPr>
      </p:pic>
      <p:pic>
        <p:nvPicPr>
          <p:cNvPr id="10" name="Picture 10">
            <a:extLst>
              <a:ext uri="{FF2B5EF4-FFF2-40B4-BE49-F238E27FC236}">
                <a16:creationId xmlns:a16="http://schemas.microsoft.com/office/drawing/2014/main" id="{CADCBCC0-47A0-C327-3131-2A0D90A922E7}"/>
              </a:ext>
            </a:extLst>
          </p:cNvPr>
          <p:cNvPicPr>
            <a:picLocks noChangeAspect="1"/>
          </p:cNvPicPr>
          <p:nvPr/>
        </p:nvPicPr>
        <p:blipFill>
          <a:blip r:embed="rId10"/>
          <a:stretch>
            <a:fillRect/>
          </a:stretch>
        </p:blipFill>
        <p:spPr>
          <a:xfrm>
            <a:off x="2968271" y="1713267"/>
            <a:ext cx="3357762" cy="2168171"/>
          </a:xfrm>
          <a:prstGeom prst="rect">
            <a:avLst/>
          </a:prstGeom>
        </p:spPr>
      </p:pic>
      <p:pic>
        <p:nvPicPr>
          <p:cNvPr id="11" name="Picture 11" descr="A picture containing indoor, wall, floor, ceiling&#10;&#10;Description automatically generated">
            <a:extLst>
              <a:ext uri="{FF2B5EF4-FFF2-40B4-BE49-F238E27FC236}">
                <a16:creationId xmlns:a16="http://schemas.microsoft.com/office/drawing/2014/main" id="{E83473B5-B19C-2E77-1C1A-87E12CC0BB6A}"/>
              </a:ext>
            </a:extLst>
          </p:cNvPr>
          <p:cNvPicPr>
            <a:picLocks noChangeAspect="1"/>
          </p:cNvPicPr>
          <p:nvPr/>
        </p:nvPicPr>
        <p:blipFill>
          <a:blip r:embed="rId11"/>
          <a:stretch>
            <a:fillRect/>
          </a:stretch>
        </p:blipFill>
        <p:spPr>
          <a:xfrm>
            <a:off x="9190038" y="4718050"/>
            <a:ext cx="2359025" cy="1309688"/>
          </a:xfrm>
          <a:prstGeom prst="rect">
            <a:avLst/>
          </a:prstGeom>
        </p:spPr>
      </p:pic>
      <p:sp>
        <p:nvSpPr>
          <p:cNvPr id="2" name="Title 1">
            <a:extLst>
              <a:ext uri="{FF2B5EF4-FFF2-40B4-BE49-F238E27FC236}">
                <a16:creationId xmlns:a16="http://schemas.microsoft.com/office/drawing/2014/main" id="{E85872B2-29F3-222E-255C-0E1F81D5DA3C}"/>
              </a:ext>
            </a:extLst>
          </p:cNvPr>
          <p:cNvSpPr>
            <a:spLocks noGrp="1"/>
          </p:cNvSpPr>
          <p:nvPr>
            <p:ph type="title"/>
          </p:nvPr>
        </p:nvSpPr>
        <p:spPr>
          <a:xfrm>
            <a:off x="556532" y="643467"/>
            <a:ext cx="11210925" cy="744836"/>
          </a:xfrm>
          <a:prstGeom prst="ellipse">
            <a:avLst/>
          </a:prstGeom>
        </p:spPr>
        <p:txBody>
          <a:bodyPr vert="horz" lIns="91440" tIns="45720" rIns="91440" bIns="45720" rtlCol="0" anchor="ctr">
            <a:normAutofit fontScale="90000"/>
          </a:bodyPr>
          <a:lstStyle/>
          <a:p>
            <a:pPr algn="ctr"/>
            <a:r>
              <a:rPr lang="en-US" sz="2800" kern="1200" dirty="0">
                <a:solidFill>
                  <a:schemeClr val="bg1"/>
                </a:solidFill>
                <a:latin typeface="+mj-lt"/>
                <a:ea typeface="+mj-ea"/>
                <a:cs typeface="+mj-cs"/>
              </a:rPr>
              <a:t>Nina O'Reilly, Specialist Technician – Digital Projects (CSM)</a:t>
            </a:r>
            <a:endParaRPr lang="en-US" sz="2800" kern="1200" dirty="0">
              <a:solidFill>
                <a:schemeClr val="bg1"/>
              </a:solidFill>
              <a:latin typeface="+mj-lt"/>
              <a:cs typeface="Calibri Light"/>
            </a:endParaRPr>
          </a:p>
        </p:txBody>
      </p:sp>
    </p:spTree>
    <p:extLst>
      <p:ext uri="{BB962C8B-B14F-4D97-AF65-F5344CB8AC3E}">
        <p14:creationId xmlns:p14="http://schemas.microsoft.com/office/powerpoint/2010/main" val="224300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9" descr="Map&#10;&#10;Description automatically generated">
            <a:extLst>
              <a:ext uri="{FF2B5EF4-FFF2-40B4-BE49-F238E27FC236}">
                <a16:creationId xmlns:a16="http://schemas.microsoft.com/office/drawing/2014/main" id="{C1F2B7A5-7E25-819F-CF52-8215C3017A20}"/>
              </a:ext>
            </a:extLst>
          </p:cNvPr>
          <p:cNvPicPr>
            <a:picLocks noChangeAspect="1"/>
          </p:cNvPicPr>
          <p:nvPr/>
        </p:nvPicPr>
        <p:blipFill>
          <a:blip r:embed="rId2"/>
          <a:stretch>
            <a:fillRect/>
          </a:stretch>
        </p:blipFill>
        <p:spPr>
          <a:xfrm>
            <a:off x="6822562" y="66418"/>
            <a:ext cx="3487375" cy="3052501"/>
          </a:xfrm>
          <a:prstGeom prst="rect">
            <a:avLst/>
          </a:prstGeom>
        </p:spPr>
      </p:pic>
      <p:cxnSp>
        <p:nvCxnSpPr>
          <p:cNvPr id="58" name="Straight Connector 57">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Picture 6" descr="Map&#10;&#10;Description automatically generated">
            <a:extLst>
              <a:ext uri="{FF2B5EF4-FFF2-40B4-BE49-F238E27FC236}">
                <a16:creationId xmlns:a16="http://schemas.microsoft.com/office/drawing/2014/main" id="{43DC1183-F1F5-2128-083D-5F58856D982F}"/>
              </a:ext>
            </a:extLst>
          </p:cNvPr>
          <p:cNvPicPr>
            <a:picLocks noChangeAspect="1"/>
          </p:cNvPicPr>
          <p:nvPr/>
        </p:nvPicPr>
        <p:blipFill rotWithShape="1">
          <a:blip r:embed="rId3"/>
          <a:srcRect t="11939" r="-2" b="18572"/>
          <a:stretch/>
        </p:blipFill>
        <p:spPr>
          <a:xfrm>
            <a:off x="2155205" y="68462"/>
            <a:ext cx="3441787" cy="3119180"/>
          </a:xfrm>
          <a:prstGeom prst="rect">
            <a:avLst/>
          </a:prstGeom>
        </p:spPr>
      </p:pic>
      <p:pic>
        <p:nvPicPr>
          <p:cNvPr id="8" name="Picture 8" descr="Map&#10;&#10;Description automatically generated">
            <a:extLst>
              <a:ext uri="{FF2B5EF4-FFF2-40B4-BE49-F238E27FC236}">
                <a16:creationId xmlns:a16="http://schemas.microsoft.com/office/drawing/2014/main" id="{210402D6-1E61-58AB-07B2-54CE3206622B}"/>
              </a:ext>
            </a:extLst>
          </p:cNvPr>
          <p:cNvPicPr>
            <a:picLocks noChangeAspect="1"/>
          </p:cNvPicPr>
          <p:nvPr/>
        </p:nvPicPr>
        <p:blipFill rotWithShape="1">
          <a:blip r:embed="rId4"/>
          <a:srcRect t="17628" r="-1" b="27999"/>
          <a:stretch/>
        </p:blipFill>
        <p:spPr>
          <a:xfrm>
            <a:off x="2069498" y="3538149"/>
            <a:ext cx="3481638" cy="3150847"/>
          </a:xfrm>
          <a:prstGeom prst="rect">
            <a:avLst/>
          </a:prstGeom>
        </p:spPr>
      </p:pic>
      <p:pic>
        <p:nvPicPr>
          <p:cNvPr id="10" name="Picture 10" descr="Map&#10;&#10;Description automatically generated">
            <a:extLst>
              <a:ext uri="{FF2B5EF4-FFF2-40B4-BE49-F238E27FC236}">
                <a16:creationId xmlns:a16="http://schemas.microsoft.com/office/drawing/2014/main" id="{ACCC989A-C1FB-B878-E545-6973E8CC2DF0}"/>
              </a:ext>
            </a:extLst>
          </p:cNvPr>
          <p:cNvPicPr>
            <a:picLocks noChangeAspect="1"/>
          </p:cNvPicPr>
          <p:nvPr/>
        </p:nvPicPr>
        <p:blipFill>
          <a:blip r:embed="rId5"/>
          <a:stretch>
            <a:fillRect/>
          </a:stretch>
        </p:blipFill>
        <p:spPr>
          <a:xfrm>
            <a:off x="6822215" y="3617992"/>
            <a:ext cx="3937521" cy="2995530"/>
          </a:xfrm>
          <a:prstGeom prst="rect">
            <a:avLst/>
          </a:prstGeom>
        </p:spPr>
      </p:pic>
    </p:spTree>
    <p:extLst>
      <p:ext uri="{BB962C8B-B14F-4D97-AF65-F5344CB8AC3E}">
        <p14:creationId xmlns:p14="http://schemas.microsoft.com/office/powerpoint/2010/main" val="2356015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065099-37E9-B88B-B1FE-4AC0819A4583}"/>
              </a:ext>
            </a:extLst>
          </p:cNvPr>
          <p:cNvSpPr>
            <a:spLocks noGrp="1"/>
          </p:cNvSpPr>
          <p:nvPr>
            <p:ph idx="1"/>
          </p:nvPr>
        </p:nvSpPr>
        <p:spPr/>
        <p:txBody>
          <a:bodyPr vert="horz" lIns="91440" tIns="45720" rIns="91440" bIns="45720" rtlCol="0" anchor="t">
            <a:normAutofit lnSpcReduction="10000"/>
          </a:bodyPr>
          <a:lstStyle/>
          <a:p>
            <a:pPr marL="0" indent="0">
              <a:buNone/>
            </a:pPr>
            <a:r>
              <a:rPr lang="en-US" b="1" dirty="0"/>
              <a:t>Abstract</a:t>
            </a:r>
            <a:endParaRPr lang="en-US">
              <a:cs typeface="Calibri" panose="020F0502020204030204"/>
            </a:endParaRPr>
          </a:p>
          <a:p>
            <a:pPr marL="0" indent="0">
              <a:buNone/>
            </a:pPr>
            <a:r>
              <a:rPr lang="en-US" dirty="0">
                <a:ea typeface="+mn-lt"/>
                <a:cs typeface="+mn-lt"/>
              </a:rPr>
              <a:t>This article critiques the ‘humanist’ legacy by questioning the cognitivist and constructivist paradigms which underpin dominant models of adult learning. It asks whether they are suitable for evaluating the way art and design students work with digital technology, questioning humanist and cognitivist models of learning, such as Bloom’s Cognitive Taxonomy (Bloom </a:t>
            </a:r>
            <a:r>
              <a:rPr lang="en-US" i="1" dirty="0">
                <a:ea typeface="+mn-lt"/>
                <a:cs typeface="+mn-lt"/>
              </a:rPr>
              <a:t>et al.</a:t>
            </a:r>
            <a:r>
              <a:rPr lang="en-US" dirty="0">
                <a:ea typeface="+mn-lt"/>
                <a:cs typeface="+mn-lt"/>
              </a:rPr>
              <a:t>, 1956) and whether it supports curiosity, criticality and imaginative risk. It connects this issue to the problem of ‘normative validity’, which describes how that which is measured is valued – ‘the indicator of quality becomes the definition of quality’ (Biesta, 2013, p.1) – overshadowing more inclusive approaches to learning.</a:t>
            </a:r>
            <a:endParaRPr lang="en-US" b="1" dirty="0">
              <a:cs typeface="Calibri" panose="020F0502020204030204"/>
            </a:endParaRPr>
          </a:p>
          <a:p>
            <a:endParaRPr lang="en-US" dirty="0">
              <a:cs typeface="Calibri"/>
            </a:endParaRPr>
          </a:p>
        </p:txBody>
      </p:sp>
      <p:sp>
        <p:nvSpPr>
          <p:cNvPr id="4" name="TextBox 3">
            <a:extLst>
              <a:ext uri="{FF2B5EF4-FFF2-40B4-BE49-F238E27FC236}">
                <a16:creationId xmlns:a16="http://schemas.microsoft.com/office/drawing/2014/main" id="{A95EAFA1-C826-A36F-0EFC-E67D7AEEA2FB}"/>
              </a:ext>
            </a:extLst>
          </p:cNvPr>
          <p:cNvSpPr txBox="1"/>
          <p:nvPr/>
        </p:nvSpPr>
        <p:spPr>
          <a:xfrm flipH="1">
            <a:off x="3421" y="547456"/>
            <a:ext cx="12188578" cy="861774"/>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2500" b="1" dirty="0">
                <a:solidFill>
                  <a:schemeClr val="bg1"/>
                </a:solidFill>
                <a:latin typeface="Calibri Light"/>
                <a:ea typeface="+mn-lt"/>
                <a:cs typeface="+mn-lt"/>
              </a:rPr>
              <a:t>Dare, E. (2018) 'Out of the humanist matrix: Learning taxonomies beyond Bloom', </a:t>
            </a:r>
            <a:r>
              <a:rPr lang="en-US" sz="2500" b="1" i="1" dirty="0">
                <a:solidFill>
                  <a:schemeClr val="bg1"/>
                </a:solidFill>
                <a:latin typeface="Calibri Light"/>
                <a:ea typeface="+mn-lt"/>
                <a:cs typeface="+mn-lt"/>
              </a:rPr>
              <a:t>Spark: UAL Creative Teaching and Learning Journal</a:t>
            </a:r>
            <a:r>
              <a:rPr lang="en-US" sz="2500" b="1" dirty="0">
                <a:solidFill>
                  <a:schemeClr val="bg1"/>
                </a:solidFill>
                <a:latin typeface="Calibri Light"/>
                <a:ea typeface="+mn-lt"/>
                <a:cs typeface="+mn-lt"/>
              </a:rPr>
              <a:t>, 3(1), pp. 43-51.</a:t>
            </a:r>
            <a:endParaRPr lang="en-US" sz="2500">
              <a:solidFill>
                <a:schemeClr val="bg1"/>
              </a:solidFill>
              <a:latin typeface="Calibri Light"/>
              <a:ea typeface="+mn-lt"/>
              <a:cs typeface="+mn-lt"/>
            </a:endParaRPr>
          </a:p>
        </p:txBody>
      </p:sp>
    </p:spTree>
    <p:extLst>
      <p:ext uri="{BB962C8B-B14F-4D97-AF65-F5344CB8AC3E}">
        <p14:creationId xmlns:p14="http://schemas.microsoft.com/office/powerpoint/2010/main" val="307829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333EB9-634F-3301-1C5F-6A109792E953}"/>
              </a:ext>
            </a:extLst>
          </p:cNvPr>
          <p:cNvSpPr>
            <a:spLocks noGrp="1"/>
          </p:cNvSpPr>
          <p:nvPr>
            <p:ph idx="1"/>
          </p:nvPr>
        </p:nvSpPr>
        <p:spPr>
          <a:xfrm>
            <a:off x="557075" y="1352150"/>
            <a:ext cx="10752337" cy="5031959"/>
          </a:xfrm>
        </p:spPr>
        <p:txBody>
          <a:bodyPr vert="horz" lIns="91440" tIns="45720" rIns="91440" bIns="45720" rtlCol="0" anchor="t">
            <a:normAutofit fontScale="92500"/>
          </a:bodyPr>
          <a:lstStyle/>
          <a:p>
            <a:r>
              <a:rPr lang="en-US" dirty="0">
                <a:ea typeface="+mn-lt"/>
                <a:cs typeface="+mn-lt"/>
              </a:rPr>
              <a:t>Humanist pedagogical theories have underpinned the approaches of many institutions I have worked in, including publishing companies and higher education institutions. </a:t>
            </a:r>
          </a:p>
          <a:p>
            <a:r>
              <a:rPr lang="en-US" dirty="0">
                <a:ea typeface="+mn-lt"/>
                <a:cs typeface="+mn-lt"/>
              </a:rPr>
              <a:t>I have encountered this "escalating culture of ‘accountability and audit,'"(p.47) across institutions and have watched it increasingly manifest itself in how teaching and learning is understood and approached.</a:t>
            </a:r>
          </a:p>
          <a:p>
            <a:r>
              <a:rPr lang="en-US" dirty="0">
                <a:ea typeface="+mn-lt"/>
                <a:cs typeface="+mn-lt"/>
              </a:rPr>
              <a:t>I remember designing learning content for particular company that gave a score for the range of Bloom's taxonomy verbs in use!</a:t>
            </a:r>
          </a:p>
          <a:p>
            <a:r>
              <a:rPr lang="en-US" dirty="0">
                <a:ea typeface="+mn-lt"/>
                <a:cs typeface="+mn-lt"/>
              </a:rPr>
              <a:t>It sometimes feels as though, provided one designs within the lines of humanist pedagogies, all learners and their learning can be uniformly captured and contained within the same approach. </a:t>
            </a:r>
          </a:p>
          <a:p>
            <a:r>
              <a:rPr lang="en-US" b="1" dirty="0">
                <a:ea typeface="+mn-lt"/>
                <a:cs typeface="+mn-lt"/>
              </a:rPr>
              <a:t>This article reassuringly argues against this.</a:t>
            </a:r>
            <a:endParaRPr lang="en-US" dirty="0"/>
          </a:p>
          <a:p>
            <a:endParaRPr lang="en-US" dirty="0">
              <a:ea typeface="Calibri"/>
              <a:cs typeface="Calibri"/>
            </a:endParaRPr>
          </a:p>
        </p:txBody>
      </p:sp>
      <p:sp>
        <p:nvSpPr>
          <p:cNvPr id="7" name="TextBox 6">
            <a:extLst>
              <a:ext uri="{FF2B5EF4-FFF2-40B4-BE49-F238E27FC236}">
                <a16:creationId xmlns:a16="http://schemas.microsoft.com/office/drawing/2014/main" id="{35F754CB-BE94-0126-970E-772CAD71B248}"/>
              </a:ext>
            </a:extLst>
          </p:cNvPr>
          <p:cNvSpPr txBox="1"/>
          <p:nvPr/>
        </p:nvSpPr>
        <p:spPr>
          <a:xfrm flipH="1">
            <a:off x="3421" y="547456"/>
            <a:ext cx="12188578"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2800" b="1" dirty="0">
                <a:solidFill>
                  <a:schemeClr val="bg1"/>
                </a:solidFill>
                <a:latin typeface="Calibri Light"/>
                <a:ea typeface="+mn-lt"/>
                <a:cs typeface="+mn-lt"/>
              </a:rPr>
              <a:t>Why I chose this</a:t>
            </a:r>
            <a:endParaRPr lang="en-US" sz="2800">
              <a:solidFill>
                <a:schemeClr val="bg1"/>
              </a:solidFill>
              <a:cs typeface="Calibri"/>
            </a:endParaRPr>
          </a:p>
        </p:txBody>
      </p:sp>
      <p:sp>
        <p:nvSpPr>
          <p:cNvPr id="2" name="TextBox 1">
            <a:extLst>
              <a:ext uri="{FF2B5EF4-FFF2-40B4-BE49-F238E27FC236}">
                <a16:creationId xmlns:a16="http://schemas.microsoft.com/office/drawing/2014/main" id="{7EBEB6B9-0B9D-B267-EAD1-D25E8EA6F0CD}"/>
              </a:ext>
            </a:extLst>
          </p:cNvPr>
          <p:cNvSpPr txBox="1"/>
          <p:nvPr/>
        </p:nvSpPr>
        <p:spPr>
          <a:xfrm>
            <a:off x="2804672" y="3534655"/>
            <a:ext cx="1809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ea typeface="Calibri"/>
              <a:cs typeface="Calibri"/>
            </a:endParaRPr>
          </a:p>
        </p:txBody>
      </p:sp>
    </p:spTree>
    <p:extLst>
      <p:ext uri="{BB962C8B-B14F-4D97-AF65-F5344CB8AC3E}">
        <p14:creationId xmlns:p14="http://schemas.microsoft.com/office/powerpoint/2010/main" val="209668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333EB9-634F-3301-1C5F-6A109792E953}"/>
              </a:ext>
            </a:extLst>
          </p:cNvPr>
          <p:cNvSpPr>
            <a:spLocks noGrp="1"/>
          </p:cNvSpPr>
          <p:nvPr>
            <p:ph idx="1"/>
          </p:nvPr>
        </p:nvSpPr>
        <p:spPr>
          <a:xfrm>
            <a:off x="231559" y="1263373"/>
            <a:ext cx="11506939" cy="5327882"/>
          </a:xfrm>
        </p:spPr>
        <p:txBody>
          <a:bodyPr vert="horz" lIns="91440" tIns="45720" rIns="91440" bIns="45720" rtlCol="0" anchor="t">
            <a:normAutofit fontScale="92500" lnSpcReduction="10000"/>
          </a:bodyPr>
          <a:lstStyle/>
          <a:p>
            <a:r>
              <a:rPr lang="en-US" dirty="0">
                <a:ea typeface="+mn-lt"/>
                <a:cs typeface="+mn-lt"/>
              </a:rPr>
              <a:t>Humanist pedagogical approaches have developed with  a white male Eurocentric view on the human experience. Additionally, assumptions are made that humans think, feel and behave in the same way. </a:t>
            </a:r>
            <a:endParaRPr lang="en-US">
              <a:ea typeface="+mn-lt"/>
              <a:cs typeface="+mn-lt"/>
            </a:endParaRPr>
          </a:p>
          <a:p>
            <a:r>
              <a:rPr lang="en-US" dirty="0">
                <a:ea typeface="+mn-lt"/>
                <a:cs typeface="+mn-lt"/>
              </a:rPr>
              <a:t>"Are the hard-and-fast metrics which educators and technologists find themselves bombarded with in any way reconcilable with an evaluation of what happens when students engage with creative practice? Practices in which ‘the kinds of transitions we are considering are not linear, not the learning of simple isolated concepts’ but ‘messy, abstract transformations’?" (p.47)</a:t>
            </a:r>
            <a:endParaRPr lang="en-US">
              <a:cs typeface="Calibri" panose="020F0502020204030204"/>
            </a:endParaRPr>
          </a:p>
          <a:p>
            <a:r>
              <a:rPr lang="en-US" dirty="0" err="1">
                <a:ea typeface="+mn-lt"/>
                <a:cs typeface="+mn-lt"/>
              </a:rPr>
              <a:t>Posthumanist</a:t>
            </a:r>
            <a:r>
              <a:rPr lang="en-US" dirty="0">
                <a:ea typeface="+mn-lt"/>
                <a:cs typeface="+mn-lt"/>
              </a:rPr>
              <a:t> pedagogical approaches decenter the "human" and level the inherited boundaries between objects and subjects, humans, animals and machines.</a:t>
            </a:r>
          </a:p>
          <a:p>
            <a:r>
              <a:rPr lang="en-US" dirty="0">
                <a:ea typeface="+mn-lt"/>
                <a:cs typeface="+mn-lt"/>
              </a:rPr>
              <a:t>I reflected on my own practice as a learning technologist:</a:t>
            </a:r>
          </a:p>
          <a:p>
            <a:pPr lvl="1"/>
            <a:r>
              <a:rPr lang="en-US" dirty="0">
                <a:ea typeface="+mn-lt"/>
                <a:cs typeface="+mn-lt"/>
              </a:rPr>
              <a:t>What I have been trained to do</a:t>
            </a:r>
          </a:p>
          <a:p>
            <a:pPr lvl="1"/>
            <a:r>
              <a:rPr lang="en-US" dirty="0">
                <a:ea typeface="+mn-lt"/>
                <a:cs typeface="+mn-lt"/>
              </a:rPr>
              <a:t>The systems in use – Moodle was created by an avowed Constructivist</a:t>
            </a:r>
          </a:p>
          <a:p>
            <a:pPr lvl="1"/>
            <a:r>
              <a:rPr lang="en-US" dirty="0">
                <a:ea typeface="+mn-lt"/>
                <a:cs typeface="+mn-lt"/>
              </a:rPr>
              <a:t>What now?</a:t>
            </a:r>
          </a:p>
          <a:p>
            <a:pPr lvl="1"/>
            <a:endParaRPr lang="en-US" dirty="0">
              <a:ea typeface="+mn-lt"/>
              <a:cs typeface="+mn-lt"/>
            </a:endParaRPr>
          </a:p>
          <a:p>
            <a:pPr lvl="1"/>
            <a:endParaRPr lang="en-US" dirty="0">
              <a:ea typeface="+mn-lt"/>
              <a:cs typeface="+mn-lt"/>
            </a:endParaRPr>
          </a:p>
          <a:p>
            <a:pPr lvl="1"/>
            <a:endParaRPr lang="en-US" dirty="0">
              <a:ea typeface="+mn-lt"/>
              <a:cs typeface="+mn-lt"/>
            </a:endParaRPr>
          </a:p>
        </p:txBody>
      </p:sp>
      <p:sp>
        <p:nvSpPr>
          <p:cNvPr id="7" name="TextBox 6">
            <a:extLst>
              <a:ext uri="{FF2B5EF4-FFF2-40B4-BE49-F238E27FC236}">
                <a16:creationId xmlns:a16="http://schemas.microsoft.com/office/drawing/2014/main" id="{2BE126F8-5ADE-9425-64BC-9D87FBE69148}"/>
              </a:ext>
            </a:extLst>
          </p:cNvPr>
          <p:cNvSpPr txBox="1"/>
          <p:nvPr/>
        </p:nvSpPr>
        <p:spPr>
          <a:xfrm flipH="1">
            <a:off x="3421" y="547456"/>
            <a:ext cx="12188578"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2800" b="1" dirty="0">
                <a:solidFill>
                  <a:schemeClr val="bg1"/>
                </a:solidFill>
                <a:latin typeface="Calibri Light"/>
                <a:ea typeface="+mn-lt"/>
                <a:cs typeface="+mn-lt"/>
              </a:rPr>
              <a:t>What I learnt from this </a:t>
            </a:r>
            <a:endParaRPr lang="en-US" sz="2800" dirty="0">
              <a:solidFill>
                <a:schemeClr val="bg1"/>
              </a:solidFill>
              <a:cs typeface="Calibri"/>
            </a:endParaRPr>
          </a:p>
        </p:txBody>
      </p:sp>
    </p:spTree>
    <p:extLst>
      <p:ext uri="{BB962C8B-B14F-4D97-AF65-F5344CB8AC3E}">
        <p14:creationId xmlns:p14="http://schemas.microsoft.com/office/powerpoint/2010/main" val="19837260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Nina O'Reilly, Specialist Technician – Digital Projects (CSM)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392</cp:revision>
  <dcterms:created xsi:type="dcterms:W3CDTF">2023-01-06T17:03:40Z</dcterms:created>
  <dcterms:modified xsi:type="dcterms:W3CDTF">2023-01-13T10:34:49Z</dcterms:modified>
</cp:coreProperties>
</file>