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60" r:id="rId5"/>
    <p:sldId id="262" r:id="rId6"/>
    <p:sldId id="263" r:id="rId7"/>
    <p:sldId id="264" r:id="rId8"/>
    <p:sldId id="261" r:id="rId9"/>
    <p:sldId id="265" r:id="rId10"/>
    <p:sldId id="274" r:id="rId11"/>
    <p:sldId id="266" r:id="rId12"/>
    <p:sldId id="275" r:id="rId13"/>
    <p:sldId id="267" r:id="rId14"/>
    <p:sldId id="276" r:id="rId15"/>
    <p:sldId id="268" r:id="rId16"/>
    <p:sldId id="277" r:id="rId17"/>
    <p:sldId id="269" r:id="rId18"/>
    <p:sldId id="278" r:id="rId19"/>
    <p:sldId id="270" r:id="rId20"/>
    <p:sldId id="279" r:id="rId21"/>
    <p:sldId id="271" r:id="rId22"/>
    <p:sldId id="280" r:id="rId23"/>
    <p:sldId id="272"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76176B-84E3-E54A-B64D-EC6E29BBDCFA}" v="4129" dt="2024-01-22T21:44:02.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p:scale>
          <a:sx n="173" d="100"/>
          <a:sy n="173" d="100"/>
        </p:scale>
        <p:origin x="-1784"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1D655-1576-BE90-3BF9-974FF3F9A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95C571-086E-F6C3-1B23-D8BBC496C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0B8F92-257A-592F-0301-4A13527070C6}"/>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5" name="Footer Placeholder 4">
            <a:extLst>
              <a:ext uri="{FF2B5EF4-FFF2-40B4-BE49-F238E27FC236}">
                <a16:creationId xmlns:a16="http://schemas.microsoft.com/office/drawing/2014/main" id="{0596BAF7-5811-EAB8-CA72-FBDEB4F7A0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AE988-C3BA-5767-94EE-E6E34B0A878F}"/>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2033854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D2C-F49C-A023-0A0A-60C442B76A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FDE963-DA12-FFC5-98C8-1256A59AA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B60AA0-CE1C-3B27-298D-22EA23B31F1F}"/>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5" name="Footer Placeholder 4">
            <a:extLst>
              <a:ext uri="{FF2B5EF4-FFF2-40B4-BE49-F238E27FC236}">
                <a16:creationId xmlns:a16="http://schemas.microsoft.com/office/drawing/2014/main" id="{94DAE6E6-9E2B-C11D-3D4E-928F3A0B2F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139CFD-4753-3F1F-A38B-6854A9197669}"/>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82646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94C053-47AF-8181-9CA7-AF38DD9A6E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C03A5F-EF8B-F5B0-5FDA-58BFD8805E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34E718-A63E-F25D-4001-8A5610C32B12}"/>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5" name="Footer Placeholder 4">
            <a:extLst>
              <a:ext uri="{FF2B5EF4-FFF2-40B4-BE49-F238E27FC236}">
                <a16:creationId xmlns:a16="http://schemas.microsoft.com/office/drawing/2014/main" id="{98A7596F-B9E0-3D27-8522-D02E76E502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27C544-7E00-B839-8AE4-6607DE32EC2A}"/>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202992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F784-B8B2-49E7-88B3-01CE8D121B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EB05BD-3370-34EA-70F7-9D6BBA320E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D128C1-0501-E0C5-7E01-A6E4E1D9CAA8}"/>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5" name="Footer Placeholder 4">
            <a:extLst>
              <a:ext uri="{FF2B5EF4-FFF2-40B4-BE49-F238E27FC236}">
                <a16:creationId xmlns:a16="http://schemas.microsoft.com/office/drawing/2014/main" id="{72A7FDDF-4012-0531-18FD-702C6DDA4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BAA53E-5BB3-A1E4-B890-FD02995B3B63}"/>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3452997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6AC0-3165-26E4-5736-7E18779DF8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FA3AE21-F35E-FF80-5F76-B617954FD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D76E1-5DEB-3DCA-2757-5574FEA0AB61}"/>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5" name="Footer Placeholder 4">
            <a:extLst>
              <a:ext uri="{FF2B5EF4-FFF2-40B4-BE49-F238E27FC236}">
                <a16:creationId xmlns:a16="http://schemas.microsoft.com/office/drawing/2014/main" id="{A9E66811-F058-7ACC-545A-7F97028027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6B853F-F072-E376-EECB-1C10CD7A0064}"/>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388076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6C4A-D655-89AE-9E59-8DA346A82F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D05CF5-D035-47AB-15C6-0F0FFC9C6E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543315-AE1C-92F6-C2E2-6B75E0A02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B83016-8455-86F3-684D-DA57284A2213}"/>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6" name="Footer Placeholder 5">
            <a:extLst>
              <a:ext uri="{FF2B5EF4-FFF2-40B4-BE49-F238E27FC236}">
                <a16:creationId xmlns:a16="http://schemas.microsoft.com/office/drawing/2014/main" id="{0AE87A45-256A-AD31-221C-0F8F2D1FDD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EBFF903-FC37-22F1-F589-EA030D7A5ADE}"/>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14291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C8BF-4834-9DA7-65B4-75D7DC046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F19407-0735-21B2-403A-BC13CC3D0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F889F-FF90-D2DA-6716-3EDFD4AC0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C780B9-944A-542E-3213-A7E07339E6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C6C7E-CEA1-D2A4-305B-76AB3B0907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34C5E7-8F04-A067-CEB6-11A9C2395817}"/>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8" name="Footer Placeholder 7">
            <a:extLst>
              <a:ext uri="{FF2B5EF4-FFF2-40B4-BE49-F238E27FC236}">
                <a16:creationId xmlns:a16="http://schemas.microsoft.com/office/drawing/2014/main" id="{F418B4D3-F400-4248-FB72-D7A79C97C0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7FE977-4D13-9D7F-0CF2-EBFD96E6C143}"/>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40745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703A-97FC-0E11-FB82-F9E6EA87D2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FAF2AE-CB10-5534-9CE4-E80A133C1AB3}"/>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4" name="Footer Placeholder 3">
            <a:extLst>
              <a:ext uri="{FF2B5EF4-FFF2-40B4-BE49-F238E27FC236}">
                <a16:creationId xmlns:a16="http://schemas.microsoft.com/office/drawing/2014/main" id="{CB36260A-353F-A76B-E5E9-4FEC12C0B0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5D94C9-B811-0247-5980-C41D7CB50071}"/>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253295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5ED68-99FF-8073-1B4C-6CBD7CA3C61F}"/>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3" name="Footer Placeholder 2">
            <a:extLst>
              <a:ext uri="{FF2B5EF4-FFF2-40B4-BE49-F238E27FC236}">
                <a16:creationId xmlns:a16="http://schemas.microsoft.com/office/drawing/2014/main" id="{FD8F0A02-C5FF-3675-35B0-2E42AD3776B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214161-BE86-904D-CFF1-E1CFEB40C0B2}"/>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327573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FF0EC-9137-D1DF-519D-ADB70E19B7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C1F840-3CBA-8281-2BE8-C9602A7A75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0EAA43-E033-BE8B-71B8-AE5AF69DA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0E1499-C519-A42C-90FF-E757BE06FD5D}"/>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6" name="Footer Placeholder 5">
            <a:extLst>
              <a:ext uri="{FF2B5EF4-FFF2-40B4-BE49-F238E27FC236}">
                <a16:creationId xmlns:a16="http://schemas.microsoft.com/office/drawing/2014/main" id="{823BB0C8-145F-7848-D6F4-D2D3B6BDF8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72ACD-4CC6-8924-6D46-7340FDD0399B}"/>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2836894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EB524-F27C-0E97-F6E9-16B55E267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D4F8F25-C586-83FD-47DF-AC9A2D7EE5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B05DE0-750F-BA72-5903-CCE9D5058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9C12E-837A-FE87-B7E7-00EEAFF829F2}"/>
              </a:ext>
            </a:extLst>
          </p:cNvPr>
          <p:cNvSpPr>
            <a:spLocks noGrp="1"/>
          </p:cNvSpPr>
          <p:nvPr>
            <p:ph type="dt" sz="half" idx="10"/>
          </p:nvPr>
        </p:nvSpPr>
        <p:spPr/>
        <p:txBody>
          <a:bodyPr/>
          <a:lstStyle/>
          <a:p>
            <a:fld id="{AE237682-BC1A-4B34-8925-7C0C535ED33B}" type="datetimeFigureOut">
              <a:rPr lang="en-GB" smtClean="0"/>
              <a:t>22/01/2024</a:t>
            </a:fld>
            <a:endParaRPr lang="en-GB"/>
          </a:p>
        </p:txBody>
      </p:sp>
      <p:sp>
        <p:nvSpPr>
          <p:cNvPr id="6" name="Footer Placeholder 5">
            <a:extLst>
              <a:ext uri="{FF2B5EF4-FFF2-40B4-BE49-F238E27FC236}">
                <a16:creationId xmlns:a16="http://schemas.microsoft.com/office/drawing/2014/main" id="{A1BE6B12-8D6E-C161-92FE-02D39EC427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13975B-AD1A-3DED-81E9-8ECDDB129A48}"/>
              </a:ext>
            </a:extLst>
          </p:cNvPr>
          <p:cNvSpPr>
            <a:spLocks noGrp="1"/>
          </p:cNvSpPr>
          <p:nvPr>
            <p:ph type="sldNum" sz="quarter" idx="12"/>
          </p:nvPr>
        </p:nvSpPr>
        <p:spPr/>
        <p:txBody>
          <a:bodyPr/>
          <a:lstStyle/>
          <a:p>
            <a:fld id="{7515B20D-F8BE-4405-89EB-6A85930B87E3}" type="slidenum">
              <a:rPr lang="en-GB" smtClean="0"/>
              <a:t>‹#›</a:t>
            </a:fld>
            <a:endParaRPr lang="en-GB"/>
          </a:p>
        </p:txBody>
      </p:sp>
    </p:spTree>
    <p:extLst>
      <p:ext uri="{BB962C8B-B14F-4D97-AF65-F5344CB8AC3E}">
        <p14:creationId xmlns:p14="http://schemas.microsoft.com/office/powerpoint/2010/main" val="1361197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7F3A80-E0DB-4720-C06C-9DB0E8A7D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C8AFC6-DAC6-D836-20ED-E644602050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95E591-121F-268A-9AE5-99D34F7A56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237682-BC1A-4B34-8925-7C0C535ED33B}" type="datetimeFigureOut">
              <a:rPr lang="en-GB" smtClean="0"/>
              <a:t>22/01/2024</a:t>
            </a:fld>
            <a:endParaRPr lang="en-GB"/>
          </a:p>
        </p:txBody>
      </p:sp>
      <p:sp>
        <p:nvSpPr>
          <p:cNvPr id="5" name="Footer Placeholder 4">
            <a:extLst>
              <a:ext uri="{FF2B5EF4-FFF2-40B4-BE49-F238E27FC236}">
                <a16:creationId xmlns:a16="http://schemas.microsoft.com/office/drawing/2014/main" id="{7472D578-FD80-DA13-45E0-75D1FE9D6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06F186-5777-59E0-FD74-64728BB53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5B20D-F8BE-4405-89EB-6A85930B87E3}" type="slidenum">
              <a:rPr lang="en-GB" smtClean="0"/>
              <a:t>‹#›</a:t>
            </a:fld>
            <a:endParaRPr lang="en-GB"/>
          </a:p>
        </p:txBody>
      </p:sp>
    </p:spTree>
    <p:extLst>
      <p:ext uri="{BB962C8B-B14F-4D97-AF65-F5344CB8AC3E}">
        <p14:creationId xmlns:p14="http://schemas.microsoft.com/office/powerpoint/2010/main" val="368956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eforum.org/agenda/2022/10/dark-data-is-killing-the-planet-we-need-digital-decarbonisation/?utm_campaign=social_video_2022&amp;utm_content=27617_dark_data&amp;utm_medium=social_video&amp;utm_source=linkedin&amp;utm_term=1_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linkedin.com/learning/search?keywords=wireframe%20prototyp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repository.jisc.ac.uk/8850/1/2022-07%20%28iDFltdP024.11%29%20DEI%20HE%20%26%20FE%20Reports%202022%20%28HE%29%20v1-05.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3c.github.io/sustyweb/"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emingwayapp.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C3C3-2CC4-B9C9-0E63-B27B707BFE79}"/>
              </a:ext>
            </a:extLst>
          </p:cNvPr>
          <p:cNvSpPr>
            <a:spLocks noGrp="1"/>
          </p:cNvSpPr>
          <p:nvPr>
            <p:ph type="ctrTitle"/>
          </p:nvPr>
        </p:nvSpPr>
        <p:spPr>
          <a:xfrm>
            <a:off x="1524000" y="960438"/>
            <a:ext cx="9144000" cy="2387600"/>
          </a:xfrm>
        </p:spPr>
        <p:txBody>
          <a:bodyPr>
            <a:noAutofit/>
          </a:bodyPr>
          <a:lstStyle/>
          <a:p>
            <a:br>
              <a:rPr lang="en-GB" sz="6600" b="1" dirty="0">
                <a:latin typeface="Helvetica Neue" panose="02000503000000020004" pitchFamily="2" charset="0"/>
                <a:ea typeface="Helvetica Neue" panose="02000503000000020004" pitchFamily="2" charset="0"/>
                <a:cs typeface="Helvetica Neue" panose="02000503000000020004" pitchFamily="2" charset="0"/>
              </a:rPr>
            </a:br>
            <a:br>
              <a:rPr lang="en-GB" sz="6600" b="1" dirty="0">
                <a:latin typeface="Helvetica Neue" panose="02000503000000020004" pitchFamily="2" charset="0"/>
                <a:ea typeface="Helvetica Neue" panose="02000503000000020004" pitchFamily="2" charset="0"/>
                <a:cs typeface="Helvetica Neue" panose="02000503000000020004" pitchFamily="2" charset="0"/>
              </a:rPr>
            </a:br>
            <a:br>
              <a:rPr lang="en-GB" sz="6600" b="1" dirty="0">
                <a:latin typeface="Helvetica Neue" panose="02000503000000020004" pitchFamily="2" charset="0"/>
                <a:ea typeface="Helvetica Neue" panose="02000503000000020004" pitchFamily="2" charset="0"/>
                <a:cs typeface="Helvetica Neue" panose="02000503000000020004" pitchFamily="2" charset="0"/>
              </a:rPr>
            </a:br>
            <a:r>
              <a:rPr lang="en-GB" sz="5400" b="1" dirty="0">
                <a:latin typeface="Helvetica Neue" panose="02000503000000020004" pitchFamily="2" charset="0"/>
                <a:ea typeface="Helvetica Neue" panose="02000503000000020004" pitchFamily="2" charset="0"/>
                <a:cs typeface="Helvetica Neue" panose="02000503000000020004" pitchFamily="2" charset="0"/>
              </a:rPr>
              <a:t>How to make more sustainable elearning content</a:t>
            </a:r>
            <a:endParaRPr lang="en-GB" sz="6600" b="1"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8" name="Group 7">
            <a:extLst>
              <a:ext uri="{FF2B5EF4-FFF2-40B4-BE49-F238E27FC236}">
                <a16:creationId xmlns:a16="http://schemas.microsoft.com/office/drawing/2014/main" id="{EE9EEF1B-0D1A-27CD-51F9-EA7DE456CC9E}"/>
              </a:ext>
            </a:extLst>
          </p:cNvPr>
          <p:cNvGrpSpPr/>
          <p:nvPr/>
        </p:nvGrpSpPr>
        <p:grpSpPr>
          <a:xfrm>
            <a:off x="4791258" y="3288079"/>
            <a:ext cx="2609483" cy="2609483"/>
            <a:chOff x="4888598" y="3509962"/>
            <a:chExt cx="2609483" cy="2609483"/>
          </a:xfrm>
        </p:grpSpPr>
        <p:pic>
          <p:nvPicPr>
            <p:cNvPr id="4" name="Graphic 3" descr="Internet with solid fill">
              <a:extLst>
                <a:ext uri="{FF2B5EF4-FFF2-40B4-BE49-F238E27FC236}">
                  <a16:creationId xmlns:a16="http://schemas.microsoft.com/office/drawing/2014/main" id="{2D33C8F3-5CC1-631F-21A8-0F55F68D1F2A}"/>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88598" y="3509962"/>
              <a:ext cx="2609483" cy="2609483"/>
            </a:xfrm>
            <a:prstGeom prst="rect">
              <a:avLst/>
            </a:prstGeom>
          </p:spPr>
        </p:pic>
        <p:sp>
          <p:nvSpPr>
            <p:cNvPr id="7" name="Rectangle 6">
              <a:extLst>
                <a:ext uri="{FF2B5EF4-FFF2-40B4-BE49-F238E27FC236}">
                  <a16:creationId xmlns:a16="http://schemas.microsoft.com/office/drawing/2014/main" id="{37D78BC0-3D32-E5FD-1E6D-4BB2E5C921A8}"/>
                </a:ext>
              </a:extLst>
            </p:cNvPr>
            <p:cNvSpPr/>
            <p:nvPr/>
          </p:nvSpPr>
          <p:spPr>
            <a:xfrm>
              <a:off x="5739618" y="4304714"/>
              <a:ext cx="942536" cy="759655"/>
            </a:xfrm>
            <a:prstGeom prst="rect">
              <a:avLst/>
            </a:prstGeom>
            <a:solidFill>
              <a:srgbClr val="66FF33"/>
            </a:solidFill>
            <a:ln>
              <a:solidFill>
                <a:srgbClr val="66F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Leaf with solid fill">
              <a:extLst>
                <a:ext uri="{FF2B5EF4-FFF2-40B4-BE49-F238E27FC236}">
                  <a16:creationId xmlns:a16="http://schemas.microsoft.com/office/drawing/2014/main" id="{040D2111-71AC-6EA1-469E-F4A7E639E2F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767754" y="4227341"/>
              <a:ext cx="914400" cy="914400"/>
            </a:xfrm>
            <a:prstGeom prst="rect">
              <a:avLst/>
            </a:prstGeom>
          </p:spPr>
        </p:pic>
      </p:grpSp>
      <p:sp>
        <p:nvSpPr>
          <p:cNvPr id="9" name="TextBox 8">
            <a:extLst>
              <a:ext uri="{FF2B5EF4-FFF2-40B4-BE49-F238E27FC236}">
                <a16:creationId xmlns:a16="http://schemas.microsoft.com/office/drawing/2014/main" id="{D4E9FF77-1906-BA86-A778-64688EE5D3FE}"/>
              </a:ext>
            </a:extLst>
          </p:cNvPr>
          <p:cNvSpPr txBox="1"/>
          <p:nvPr/>
        </p:nvSpPr>
        <p:spPr>
          <a:xfrm>
            <a:off x="379828" y="6020972"/>
            <a:ext cx="1031051" cy="707886"/>
          </a:xfrm>
          <a:prstGeom prst="rect">
            <a:avLst/>
          </a:prstGeom>
          <a:noFill/>
        </p:spPr>
        <p:txBody>
          <a:bodyPr wrap="none" rtlCol="0">
            <a:spAutoFit/>
          </a:bodyPr>
          <a:lstStyle/>
          <a:p>
            <a:r>
              <a:rPr lang="en-US" sz="4000" b="1" dirty="0" err="1">
                <a:latin typeface="Helvetica Neue" panose="02000503000000020004" pitchFamily="2" charset="0"/>
                <a:ea typeface="Helvetica Neue" panose="02000503000000020004" pitchFamily="2" charset="0"/>
                <a:cs typeface="Helvetica Neue" panose="02000503000000020004" pitchFamily="2" charset="0"/>
              </a:rPr>
              <a:t>ual</a:t>
            </a:r>
            <a:r>
              <a:rPr lang="en-US" sz="3200" b="1" dirty="0">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384734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8D98EDEF-185B-F511-83ED-E50E52A4BB52}"/>
              </a:ext>
            </a:extLst>
          </p:cNvPr>
          <p:cNvGrpSpPr/>
          <p:nvPr/>
        </p:nvGrpSpPr>
        <p:grpSpPr>
          <a:xfrm>
            <a:off x="1497857" y="3575460"/>
            <a:ext cx="1517279" cy="1442046"/>
            <a:chOff x="1486678" y="562946"/>
            <a:chExt cx="1800808" cy="1660849"/>
          </a:xfrm>
        </p:grpSpPr>
        <p:sp>
          <p:nvSpPr>
            <p:cNvPr id="5" name="Oval 4">
              <a:extLst>
                <a:ext uri="{FF2B5EF4-FFF2-40B4-BE49-F238E27FC236}">
                  <a16:creationId xmlns:a16="http://schemas.microsoft.com/office/drawing/2014/main" id="{99195408-2BD0-7D2A-4E87-AB0611DFBAB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 name="Graphic 2" descr="Lock with solid fill">
              <a:extLst>
                <a:ext uri="{FF2B5EF4-FFF2-40B4-BE49-F238E27FC236}">
                  <a16:creationId xmlns:a16="http://schemas.microsoft.com/office/drawing/2014/main" id="{9F96B099-D95F-7E53-6B3D-5214DB7161E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4" name="Graphic 43" descr="Lock with solid fill">
            <a:extLst>
              <a:ext uri="{FF2B5EF4-FFF2-40B4-BE49-F238E27FC236}">
                <a16:creationId xmlns:a16="http://schemas.microsoft.com/office/drawing/2014/main" id="{1E2DF0E0-10B4-832E-A6A6-E5727B5894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85542" y="2082403"/>
            <a:ext cx="1086203" cy="1119341"/>
          </a:xfrm>
          <a:prstGeom prst="rect">
            <a:avLst/>
          </a:prstGeom>
        </p:spPr>
      </p:pic>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6747803" y="3612943"/>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190442" y="3589604"/>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8" name="Rectangle 7">
            <a:extLst>
              <a:ext uri="{FF2B5EF4-FFF2-40B4-BE49-F238E27FC236}">
                <a16:creationId xmlns:a16="http://schemas.microsoft.com/office/drawing/2014/main" id="{821970BF-831C-E01A-A0B7-2B903F5AD439}"/>
              </a:ext>
            </a:extLst>
          </p:cNvPr>
          <p:cNvSpPr/>
          <p:nvPr/>
        </p:nvSpPr>
        <p:spPr>
          <a:xfrm rot="5400000">
            <a:off x="10949176" y="1611379"/>
            <a:ext cx="464569" cy="38325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A5A97B-9620-79F7-496F-9308B79A99DE}"/>
              </a:ext>
            </a:extLst>
          </p:cNvPr>
          <p:cNvSpPr/>
          <p:nvPr/>
        </p:nvSpPr>
        <p:spPr>
          <a:xfrm rot="5400000">
            <a:off x="10949176" y="2075948"/>
            <a:ext cx="464569" cy="38325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rot="5400000">
            <a:off x="10949176" y="2540517"/>
            <a:ext cx="464569" cy="38325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60289" y="2201010"/>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Tree>
    <p:extLst>
      <p:ext uri="{BB962C8B-B14F-4D97-AF65-F5344CB8AC3E}">
        <p14:creationId xmlns:p14="http://schemas.microsoft.com/office/powerpoint/2010/main" val="2924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p:txBody>
          <a:bodyPr/>
          <a:lstStyle/>
          <a:p>
            <a:r>
              <a:rPr lang="en-GB" b="1" dirty="0">
                <a:latin typeface="Helvetica" panose="020B0604020202020204" pitchFamily="34" charset="0"/>
                <a:cs typeface="Helvetica" panose="020B0604020202020204" pitchFamily="34" charset="0"/>
              </a:rPr>
              <a:t>Tip 4: Duplicate data</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551597" y="1690688"/>
            <a:ext cx="10515600" cy="4667250"/>
          </a:xfrm>
        </p:spPr>
        <p:txBody>
          <a:bodyPr>
            <a:normAutofit/>
          </a:bodyPr>
          <a:lstStyle/>
          <a:p>
            <a:pPr marL="0" indent="0">
              <a:buNone/>
            </a:pPr>
            <a:r>
              <a:rPr lang="en-GB" dirty="0">
                <a:solidFill>
                  <a:srgbClr val="000000"/>
                </a:solidFill>
                <a:latin typeface="Arial" panose="020B0604020202020204" pitchFamily="34" charset="0"/>
              </a:rPr>
              <a:t>It’s obviously sensible to keep a back-up of content, whether that’s a unit brief or a back-up of an entire Moodle course. However, the more back-ups and duplicated data the more energy expended to store that data, especially on the cloud.</a:t>
            </a:r>
          </a:p>
          <a:p>
            <a:pPr marL="0" indent="0">
              <a:buNone/>
            </a:pPr>
            <a:endParaRPr lang="en-GB" dirty="0">
              <a:solidFill>
                <a:srgbClr val="000000"/>
              </a:solidFill>
              <a:latin typeface="Arial" panose="020B0604020202020204" pitchFamily="34" charset="0"/>
            </a:endParaRPr>
          </a:p>
          <a:p>
            <a:pPr marL="0" indent="0">
              <a:buNone/>
            </a:pPr>
            <a:r>
              <a:rPr lang="en-GB" b="1" dirty="0">
                <a:solidFill>
                  <a:srgbClr val="000000"/>
                </a:solidFill>
                <a:latin typeface="Arial" panose="020B0604020202020204" pitchFamily="34" charset="0"/>
              </a:rPr>
              <a:t>What you can do:</a:t>
            </a:r>
          </a:p>
          <a:p>
            <a:r>
              <a:rPr lang="en-GB" dirty="0">
                <a:solidFill>
                  <a:srgbClr val="000000"/>
                </a:solidFill>
                <a:latin typeface="Arial" panose="020B0604020202020204" pitchFamily="34" charset="0"/>
              </a:rPr>
              <a:t>Keep an up-to-date overview of your backed up data. </a:t>
            </a:r>
          </a:p>
          <a:p>
            <a:pPr lvl="1"/>
            <a:r>
              <a:rPr lang="en-GB" dirty="0">
                <a:solidFill>
                  <a:srgbClr val="000000"/>
                </a:solidFill>
                <a:latin typeface="Arial" panose="020B0604020202020204" pitchFamily="34" charset="0"/>
              </a:rPr>
              <a:t>Are you storing the same thing multiple times/in multiple locations?</a:t>
            </a:r>
          </a:p>
          <a:p>
            <a:pPr lvl="1"/>
            <a:r>
              <a:rPr lang="en-GB" dirty="0">
                <a:solidFill>
                  <a:srgbClr val="000000"/>
                </a:solidFill>
                <a:latin typeface="Arial" panose="020B0604020202020204" pitchFamily="34" charset="0"/>
              </a:rPr>
              <a:t>Is some of the content superseded?</a:t>
            </a:r>
          </a:p>
          <a:p>
            <a:r>
              <a:rPr lang="en-GB" dirty="0">
                <a:solidFill>
                  <a:srgbClr val="000000"/>
                </a:solidFill>
                <a:latin typeface="Arial" panose="020B0604020202020204" pitchFamily="34" charset="0"/>
              </a:rPr>
              <a:t>Stop storing anything you no longer need. </a:t>
            </a:r>
          </a:p>
        </p:txBody>
      </p:sp>
      <p:sp>
        <p:nvSpPr>
          <p:cNvPr id="5" name="Rectangle: Rounded Corners 4">
            <a:extLst>
              <a:ext uri="{FF2B5EF4-FFF2-40B4-BE49-F238E27FC236}">
                <a16:creationId xmlns:a16="http://schemas.microsoft.com/office/drawing/2014/main" id="{25E32A89-7660-F77F-1390-9F687C2486E7}"/>
              </a:ext>
            </a:extLst>
          </p:cNvPr>
          <p:cNvSpPr/>
          <p:nvPr/>
        </p:nvSpPr>
        <p:spPr>
          <a:xfrm>
            <a:off x="408295" y="1547286"/>
            <a:ext cx="10802203" cy="494558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Question Time</a:t>
            </a:r>
          </a:p>
          <a:p>
            <a:pPr algn="ctr"/>
            <a:endParaRPr lang="en-GB" sz="2800" b="1" dirty="0">
              <a:latin typeface="Helvetica" panose="020B0604020202020204" pitchFamily="34" charset="0"/>
              <a:cs typeface="Helvetica" panose="020B0604020202020204" pitchFamily="34" charset="0"/>
            </a:endParaRPr>
          </a:p>
          <a:p>
            <a:pPr algn="ctr"/>
            <a:r>
              <a:rPr lang="en-GB" sz="2800" dirty="0">
                <a:latin typeface="Helvetica" panose="020B0604020202020204" pitchFamily="34" charset="0"/>
                <a:cs typeface="Helvetica" panose="020B0604020202020204" pitchFamily="34" charset="0"/>
              </a:rPr>
              <a:t>Data storage accounts for more carbon emissions than the commercial airline industry.</a:t>
            </a: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p:txBody>
      </p:sp>
      <p:sp>
        <p:nvSpPr>
          <p:cNvPr id="6" name="Rectangle: Rounded Corners 5">
            <a:extLst>
              <a:ext uri="{FF2B5EF4-FFF2-40B4-BE49-F238E27FC236}">
                <a16:creationId xmlns:a16="http://schemas.microsoft.com/office/drawing/2014/main" id="{66CB523A-0757-5B01-3BEC-897B55F3145F}"/>
              </a:ext>
            </a:extLst>
          </p:cNvPr>
          <p:cNvSpPr/>
          <p:nvPr/>
        </p:nvSpPr>
        <p:spPr>
          <a:xfrm>
            <a:off x="1979629" y="4147794"/>
            <a:ext cx="2941163" cy="87669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True</a:t>
            </a:r>
          </a:p>
        </p:txBody>
      </p:sp>
      <p:sp>
        <p:nvSpPr>
          <p:cNvPr id="7" name="Circle: Hollow 7">
            <a:extLst>
              <a:ext uri="{FF2B5EF4-FFF2-40B4-BE49-F238E27FC236}">
                <a16:creationId xmlns:a16="http://schemas.microsoft.com/office/drawing/2014/main" id="{61794ED8-6FAE-1B20-7D02-319F184F3C5D}"/>
              </a:ext>
            </a:extLst>
          </p:cNvPr>
          <p:cNvSpPr/>
          <p:nvPr/>
        </p:nvSpPr>
        <p:spPr>
          <a:xfrm>
            <a:off x="2955688" y="4147793"/>
            <a:ext cx="989044" cy="876693"/>
          </a:xfrm>
          <a:prstGeom prst="donut">
            <a:avLst/>
          </a:prstGeom>
          <a:solidFill>
            <a:srgbClr val="66FF33"/>
          </a:solidFill>
          <a:ln>
            <a:solidFill>
              <a:srgbClr val="66FF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8" name="Rectangle: Rounded Corners 6">
            <a:extLst>
              <a:ext uri="{FF2B5EF4-FFF2-40B4-BE49-F238E27FC236}">
                <a16:creationId xmlns:a16="http://schemas.microsoft.com/office/drawing/2014/main" id="{6CB986D2-3A20-8E0D-018A-46C257FCA93C}"/>
              </a:ext>
            </a:extLst>
          </p:cNvPr>
          <p:cNvSpPr/>
          <p:nvPr/>
        </p:nvSpPr>
        <p:spPr>
          <a:xfrm>
            <a:off x="6487213" y="4147793"/>
            <a:ext cx="2941163" cy="87669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False</a:t>
            </a:r>
          </a:p>
        </p:txBody>
      </p:sp>
      <p:sp>
        <p:nvSpPr>
          <p:cNvPr id="10" name="TextBox 9">
            <a:extLst>
              <a:ext uri="{FF2B5EF4-FFF2-40B4-BE49-F238E27FC236}">
                <a16:creationId xmlns:a16="http://schemas.microsoft.com/office/drawing/2014/main" id="{CDB130AB-C54A-52FA-3A3C-15FF14B8ED59}"/>
              </a:ext>
            </a:extLst>
          </p:cNvPr>
          <p:cNvSpPr txBox="1"/>
          <p:nvPr/>
        </p:nvSpPr>
        <p:spPr>
          <a:xfrm>
            <a:off x="1298054" y="5367974"/>
            <a:ext cx="7245475" cy="646331"/>
          </a:xfrm>
          <a:prstGeom prst="rect">
            <a:avLst/>
          </a:prstGeom>
          <a:noFill/>
        </p:spPr>
        <p:txBody>
          <a:bodyPr wrap="square" rtlCol="0">
            <a:spAutoFit/>
          </a:bodyPr>
          <a:lstStyle/>
          <a:p>
            <a:r>
              <a:rPr lang="en-US" dirty="0">
                <a:solidFill>
                  <a:schemeClr val="bg1"/>
                </a:solidFill>
              </a:rPr>
              <a:t>Unfortunately, this is true! </a:t>
            </a:r>
          </a:p>
          <a:p>
            <a:r>
              <a:rPr lang="en-US" dirty="0">
                <a:solidFill>
                  <a:schemeClr val="bg1"/>
                </a:solidFill>
              </a:rPr>
              <a:t>Check out </a:t>
            </a:r>
            <a:r>
              <a:rPr lang="en-US" dirty="0">
                <a:solidFill>
                  <a:schemeClr val="bg1"/>
                </a:solidFill>
                <a:hlinkClick r:id="rId2"/>
              </a:rPr>
              <a:t>this article </a:t>
            </a:r>
            <a:r>
              <a:rPr lang="en-US" dirty="0">
                <a:solidFill>
                  <a:schemeClr val="bg1"/>
                </a:solidFill>
              </a:rPr>
              <a:t>from the World Economic Forum to learn more. </a:t>
            </a:r>
          </a:p>
        </p:txBody>
      </p:sp>
    </p:spTree>
    <p:extLst>
      <p:ext uri="{BB962C8B-B14F-4D97-AF65-F5344CB8AC3E}">
        <p14:creationId xmlns:p14="http://schemas.microsoft.com/office/powerpoint/2010/main" val="131101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heel(1)">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P spid="5" grpId="0" animBg="1"/>
      <p:bldP spid="6" grpId="0" animBg="1"/>
      <p:bldP spid="7" grpId="0" animBg="1"/>
      <p:bldP spid="8"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6747803" y="3612943"/>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190442" y="3589604"/>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9" name="Rectangle 8">
            <a:extLst>
              <a:ext uri="{FF2B5EF4-FFF2-40B4-BE49-F238E27FC236}">
                <a16:creationId xmlns:a16="http://schemas.microsoft.com/office/drawing/2014/main" id="{A6A5A97B-9620-79F7-496F-9308B79A99DE}"/>
              </a:ext>
            </a:extLst>
          </p:cNvPr>
          <p:cNvSpPr/>
          <p:nvPr/>
        </p:nvSpPr>
        <p:spPr>
          <a:xfrm rot="5400000">
            <a:off x="10949176" y="2075948"/>
            <a:ext cx="464569" cy="38325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rot="5400000">
            <a:off x="10949176" y="2540517"/>
            <a:ext cx="464569" cy="38325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2" name="Graphic 21" descr="Lock with solid fill">
            <a:extLst>
              <a:ext uri="{FF2B5EF4-FFF2-40B4-BE49-F238E27FC236}">
                <a16:creationId xmlns:a16="http://schemas.microsoft.com/office/drawing/2014/main" id="{AB63BEEE-D9F5-37A8-4B50-1B5AC8D4D20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16045" y="3673368"/>
            <a:ext cx="1086203" cy="1119341"/>
          </a:xfrm>
          <a:prstGeom prst="rect">
            <a:avLst/>
          </a:prstGeom>
        </p:spPr>
      </p:pic>
      <p:sp>
        <p:nvSpPr>
          <p:cNvPr id="23" name="TextBox 22">
            <a:extLst>
              <a:ext uri="{FF2B5EF4-FFF2-40B4-BE49-F238E27FC236}">
                <a16:creationId xmlns:a16="http://schemas.microsoft.com/office/drawing/2014/main" id="{ACFD8F20-FB16-DC5F-5068-1A6F5A342B20}"/>
              </a:ext>
            </a:extLst>
          </p:cNvPr>
          <p:cNvSpPr txBox="1"/>
          <p:nvPr/>
        </p:nvSpPr>
        <p:spPr>
          <a:xfrm>
            <a:off x="1236377" y="3974117"/>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Tree>
    <p:extLst>
      <p:ext uri="{BB962C8B-B14F-4D97-AF65-F5344CB8AC3E}">
        <p14:creationId xmlns:p14="http://schemas.microsoft.com/office/powerpoint/2010/main" val="275043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551597" y="365125"/>
            <a:ext cx="10515600" cy="1325563"/>
          </a:xfrm>
        </p:spPr>
        <p:txBody>
          <a:bodyPr/>
          <a:lstStyle/>
          <a:p>
            <a:r>
              <a:rPr lang="en-GB" b="1" dirty="0">
                <a:latin typeface="Helvetica" panose="020B0604020202020204" pitchFamily="34" charset="0"/>
                <a:cs typeface="Helvetica" panose="020B0604020202020204" pitchFamily="34" charset="0"/>
              </a:rPr>
              <a:t>Tip 5: Ideation</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611874" y="1717984"/>
            <a:ext cx="10515600" cy="4667250"/>
          </a:xfrm>
        </p:spPr>
        <p:txBody>
          <a:bodyPr>
            <a:normAutofit fontScale="92500"/>
          </a:bodyPr>
          <a:lstStyle/>
          <a:p>
            <a:pPr marL="0" indent="0">
              <a:buNone/>
            </a:pPr>
            <a:r>
              <a:rPr lang="en-GB" dirty="0">
                <a:solidFill>
                  <a:srgbClr val="000000"/>
                </a:solidFill>
                <a:latin typeface="Arial" panose="020B0604020202020204" pitchFamily="34" charset="0"/>
              </a:rPr>
              <a:t>If you are creating a new resource, </a:t>
            </a:r>
            <a:r>
              <a:rPr lang="en-GB" dirty="0" err="1">
                <a:solidFill>
                  <a:srgbClr val="000000"/>
                </a:solidFill>
                <a:latin typeface="Arial" panose="020B0604020202020204" pitchFamily="34" charset="0"/>
              </a:rPr>
              <a:t>ie</a:t>
            </a:r>
            <a:r>
              <a:rPr lang="en-GB" dirty="0">
                <a:solidFill>
                  <a:srgbClr val="000000"/>
                </a:solidFill>
                <a:latin typeface="Arial" panose="020B0604020202020204" pitchFamily="34" charset="0"/>
              </a:rPr>
              <a:t> a new Moodle course, a blog site etc. It can save energy to ideate, wireframe and test your ideas with users before building the full-blown finished product.</a:t>
            </a:r>
          </a:p>
          <a:p>
            <a:pPr marL="0" indent="0">
              <a:buNone/>
            </a:pPr>
            <a:endParaRPr lang="en-GB" dirty="0">
              <a:solidFill>
                <a:srgbClr val="000000"/>
              </a:solidFill>
              <a:latin typeface="Arial" panose="020B0604020202020204" pitchFamily="34" charset="0"/>
            </a:endParaRPr>
          </a:p>
          <a:p>
            <a:pPr marL="0" indent="0">
              <a:buNone/>
            </a:pPr>
            <a:r>
              <a:rPr lang="en-GB" b="1" dirty="0">
                <a:solidFill>
                  <a:srgbClr val="000000"/>
                </a:solidFill>
                <a:latin typeface="Arial" panose="020B0604020202020204" pitchFamily="34" charset="0"/>
              </a:rPr>
              <a:t>What you can do:</a:t>
            </a:r>
          </a:p>
          <a:p>
            <a:r>
              <a:rPr lang="en-GB" dirty="0">
                <a:solidFill>
                  <a:srgbClr val="000000"/>
                </a:solidFill>
                <a:latin typeface="Arial" panose="020B0604020202020204" pitchFamily="34" charset="0"/>
              </a:rPr>
              <a:t>You could consider wireframing or rapid prototyping (using paper) among but even the electronic versions have a lower carbon cost than committing to building a full-blown experience for each idea.  </a:t>
            </a:r>
          </a:p>
          <a:p>
            <a:r>
              <a:rPr lang="en-GB" dirty="0">
                <a:solidFill>
                  <a:srgbClr val="000000"/>
                </a:solidFill>
                <a:latin typeface="Arial" panose="020B0604020202020204" pitchFamily="34" charset="0"/>
              </a:rPr>
              <a:t>Involve your students within the iteration and design process. This means time and effort will go into developing a resource that works for them, the end user.</a:t>
            </a:r>
          </a:p>
        </p:txBody>
      </p:sp>
      <p:sp>
        <p:nvSpPr>
          <p:cNvPr id="4" name="Rectangle: Rounded Corners 3">
            <a:extLst>
              <a:ext uri="{FF2B5EF4-FFF2-40B4-BE49-F238E27FC236}">
                <a16:creationId xmlns:a16="http://schemas.microsoft.com/office/drawing/2014/main" id="{8F4D63AE-5596-9624-A518-B5BA7F27E1D0}"/>
              </a:ext>
            </a:extLst>
          </p:cNvPr>
          <p:cNvSpPr/>
          <p:nvPr/>
        </p:nvSpPr>
        <p:spPr>
          <a:xfrm>
            <a:off x="496972" y="1690688"/>
            <a:ext cx="11083154" cy="454130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Try it yourself</a:t>
            </a:r>
            <a:r>
              <a:rPr lang="en-GB" sz="2400" dirty="0">
                <a:latin typeface="Helvetica" panose="020B0604020202020204" pitchFamily="34" charset="0"/>
                <a:cs typeface="Helvetica" panose="020B0604020202020204" pitchFamily="34" charset="0"/>
              </a:rPr>
              <a:t>:</a:t>
            </a:r>
          </a:p>
          <a:p>
            <a:pPr algn="ct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If you’re new to wireframing, prototyping and user testing </a:t>
            </a:r>
            <a:r>
              <a:rPr lang="en-GB" sz="2400" dirty="0">
                <a:latin typeface="Helvetica" panose="020B0604020202020204" pitchFamily="34" charset="0"/>
                <a:cs typeface="Helvetica" panose="020B0604020202020204" pitchFamily="34" charset="0"/>
                <a:hlinkClick r:id="rId2"/>
              </a:rPr>
              <a:t>LinkedIn Learning</a:t>
            </a:r>
            <a:r>
              <a:rPr lang="en-GB" sz="2400" dirty="0">
                <a:latin typeface="Helvetica" panose="020B0604020202020204" pitchFamily="34" charset="0"/>
                <a:cs typeface="Helvetica" panose="020B0604020202020204" pitchFamily="34" charset="0"/>
              </a:rPr>
              <a:t> has lots of learning resources to get you started. </a:t>
            </a:r>
          </a:p>
        </p:txBody>
      </p:sp>
    </p:spTree>
    <p:extLst>
      <p:ext uri="{BB962C8B-B14F-4D97-AF65-F5344CB8AC3E}">
        <p14:creationId xmlns:p14="http://schemas.microsoft.com/office/powerpoint/2010/main" val="42965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6747803" y="3612943"/>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12" name="Rectangle 11">
            <a:extLst>
              <a:ext uri="{FF2B5EF4-FFF2-40B4-BE49-F238E27FC236}">
                <a16:creationId xmlns:a16="http://schemas.microsoft.com/office/drawing/2014/main" id="{44CF6BB6-9596-DE9C-7FF6-199030791E69}"/>
              </a:ext>
            </a:extLst>
          </p:cNvPr>
          <p:cNvSpPr/>
          <p:nvPr/>
        </p:nvSpPr>
        <p:spPr>
          <a:xfrm rot="5400000">
            <a:off x="10949176" y="2540517"/>
            <a:ext cx="464569" cy="38325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CFD8F20-FB16-DC5F-5068-1A6F5A342B20}"/>
              </a:ext>
            </a:extLst>
          </p:cNvPr>
          <p:cNvSpPr txBox="1"/>
          <p:nvPr/>
        </p:nvSpPr>
        <p:spPr>
          <a:xfrm>
            <a:off x="1273517"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
        <p:nvSpPr>
          <p:cNvPr id="8" name="TextBox 7">
            <a:extLst>
              <a:ext uri="{FF2B5EF4-FFF2-40B4-BE49-F238E27FC236}">
                <a16:creationId xmlns:a16="http://schemas.microsoft.com/office/drawing/2014/main" id="{F4C035AF-6F2A-4DA6-0241-C6B29493EAC9}"/>
              </a:ext>
            </a:extLst>
          </p:cNvPr>
          <p:cNvSpPr txBox="1"/>
          <p:nvPr/>
        </p:nvSpPr>
        <p:spPr>
          <a:xfrm>
            <a:off x="5416062" y="4121834"/>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F2D6F5AA-B607-92F9-F677-1ACFDA987404}"/>
              </a:ext>
            </a:extLst>
          </p:cNvPr>
          <p:cNvSpPr/>
          <p:nvPr/>
        </p:nvSpPr>
        <p:spPr>
          <a:xfrm>
            <a:off x="3932219"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8" name="Graphic 17" descr="Lock with solid fill">
            <a:extLst>
              <a:ext uri="{FF2B5EF4-FFF2-40B4-BE49-F238E27FC236}">
                <a16:creationId xmlns:a16="http://schemas.microsoft.com/office/drawing/2014/main" id="{524AA9EA-8398-3F6A-354B-FD1D4AF1CA3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74747" y="3673368"/>
            <a:ext cx="1086203" cy="1119341"/>
          </a:xfrm>
          <a:prstGeom prst="rect">
            <a:avLst/>
          </a:prstGeom>
        </p:spPr>
      </p:pic>
      <p:sp>
        <p:nvSpPr>
          <p:cNvPr id="24" name="TextBox 23">
            <a:extLst>
              <a:ext uri="{FF2B5EF4-FFF2-40B4-BE49-F238E27FC236}">
                <a16:creationId xmlns:a16="http://schemas.microsoft.com/office/drawing/2014/main" id="{069E8B25-CC06-B4ED-C197-0CBB070A32E7}"/>
              </a:ext>
            </a:extLst>
          </p:cNvPr>
          <p:cNvSpPr txBox="1"/>
          <p:nvPr/>
        </p:nvSpPr>
        <p:spPr>
          <a:xfrm>
            <a:off x="3933558" y="393839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6: Navigation</a:t>
            </a:r>
          </a:p>
          <a:p>
            <a:pPr algn="ctr"/>
            <a:endParaRPr lang="en-GB" sz="2000" b="1" dirty="0">
              <a:solidFill>
                <a:schemeClr val="bg1"/>
              </a:solidFill>
            </a:endParaRPr>
          </a:p>
        </p:txBody>
      </p:sp>
    </p:spTree>
    <p:extLst>
      <p:ext uri="{BB962C8B-B14F-4D97-AF65-F5344CB8AC3E}">
        <p14:creationId xmlns:p14="http://schemas.microsoft.com/office/powerpoint/2010/main" val="366764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196755" y="283238"/>
            <a:ext cx="10515600" cy="1325563"/>
          </a:xfrm>
        </p:spPr>
        <p:txBody>
          <a:bodyPr/>
          <a:lstStyle/>
          <a:p>
            <a:r>
              <a:rPr lang="en-GB" b="1" dirty="0">
                <a:latin typeface="Helvetica" panose="020B0604020202020204" pitchFamily="34" charset="0"/>
                <a:cs typeface="Helvetica" panose="020B0604020202020204" pitchFamily="34" charset="0"/>
              </a:rPr>
              <a:t>Tip 6: Navigation</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196755" y="1608801"/>
            <a:ext cx="10515600" cy="4667250"/>
          </a:xfrm>
        </p:spPr>
        <p:txBody>
          <a:bodyPr>
            <a:normAutofit/>
          </a:bodyPr>
          <a:lstStyle/>
          <a:p>
            <a:pPr marL="0" indent="0">
              <a:buNone/>
            </a:pPr>
            <a:r>
              <a:rPr lang="en-GB" dirty="0">
                <a:latin typeface="Arial" panose="020B0604020202020204" pitchFamily="34" charset="0"/>
                <a:cs typeface="Arial" panose="020B0604020202020204" pitchFamily="34" charset="0"/>
              </a:rPr>
              <a:t>Efficient and intuitive navigation means students spend less time and energy finding what they require and accomplishing tasks. This also lowers emissions helps to reduce data wastage.</a:t>
            </a:r>
          </a:p>
          <a:p>
            <a:pPr marL="0" indent="0">
              <a:buNone/>
            </a:pPr>
            <a:endParaRPr lang="en-GB" b="1" dirty="0">
              <a:solidFill>
                <a:srgbClr val="000000"/>
              </a:solidFill>
              <a:latin typeface="Arial" panose="020B0604020202020204" pitchFamily="34" charset="0"/>
            </a:endParaRPr>
          </a:p>
        </p:txBody>
      </p:sp>
      <p:sp>
        <p:nvSpPr>
          <p:cNvPr id="4" name="Rectangle: Rounded Corners 3">
            <a:extLst>
              <a:ext uri="{FF2B5EF4-FFF2-40B4-BE49-F238E27FC236}">
                <a16:creationId xmlns:a16="http://schemas.microsoft.com/office/drawing/2014/main" id="{C34B5A61-5F3C-71AE-D84A-4620A990774F}"/>
              </a:ext>
            </a:extLst>
          </p:cNvPr>
          <p:cNvSpPr/>
          <p:nvPr/>
        </p:nvSpPr>
        <p:spPr>
          <a:xfrm>
            <a:off x="196755" y="1423379"/>
            <a:ext cx="11507565" cy="503809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Try it yourself:</a:t>
            </a:r>
          </a:p>
          <a:p>
            <a:pPr algn="ctr"/>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Think about the student experience of your elearning resource, or better yet talk to them about it. You can uncover existing problems and ensure wayfinding is working for them.</a:t>
            </a:r>
          </a:p>
        </p:txBody>
      </p:sp>
    </p:spTree>
    <p:extLst>
      <p:ext uri="{BB962C8B-B14F-4D97-AF65-F5344CB8AC3E}">
        <p14:creationId xmlns:p14="http://schemas.microsoft.com/office/powerpoint/2010/main" val="35021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CFD8F20-FB16-DC5F-5068-1A6F5A342B20}"/>
              </a:ext>
            </a:extLst>
          </p:cNvPr>
          <p:cNvSpPr txBox="1"/>
          <p:nvPr/>
        </p:nvSpPr>
        <p:spPr>
          <a:xfrm>
            <a:off x="1273517"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
        <p:nvSpPr>
          <p:cNvPr id="8" name="TextBox 7">
            <a:extLst>
              <a:ext uri="{FF2B5EF4-FFF2-40B4-BE49-F238E27FC236}">
                <a16:creationId xmlns:a16="http://schemas.microsoft.com/office/drawing/2014/main" id="{F4C035AF-6F2A-4DA6-0241-C6B29493EAC9}"/>
              </a:ext>
            </a:extLst>
          </p:cNvPr>
          <p:cNvSpPr txBox="1"/>
          <p:nvPr/>
        </p:nvSpPr>
        <p:spPr>
          <a:xfrm>
            <a:off x="5416062" y="4121834"/>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F2D6F5AA-B607-92F9-F677-1ACFDA987404}"/>
              </a:ext>
            </a:extLst>
          </p:cNvPr>
          <p:cNvSpPr/>
          <p:nvPr/>
        </p:nvSpPr>
        <p:spPr>
          <a:xfrm>
            <a:off x="3932219"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69E8B25-CC06-B4ED-C197-0CBB070A32E7}"/>
              </a:ext>
            </a:extLst>
          </p:cNvPr>
          <p:cNvSpPr txBox="1"/>
          <p:nvPr/>
        </p:nvSpPr>
        <p:spPr>
          <a:xfrm>
            <a:off x="3939847" y="3940630"/>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6: Navigation</a:t>
            </a:r>
          </a:p>
          <a:p>
            <a:pPr algn="ctr"/>
            <a:endParaRPr lang="en-GB" sz="2000" b="1" dirty="0">
              <a:solidFill>
                <a:schemeClr val="bg1"/>
              </a:solidFill>
            </a:endParaRPr>
          </a:p>
        </p:txBody>
      </p:sp>
      <p:sp>
        <p:nvSpPr>
          <p:cNvPr id="7" name="TextBox 6">
            <a:extLst>
              <a:ext uri="{FF2B5EF4-FFF2-40B4-BE49-F238E27FC236}">
                <a16:creationId xmlns:a16="http://schemas.microsoft.com/office/drawing/2014/main" id="{4B8E878A-D6A6-6CC3-3F8B-E43680F9E3B4}"/>
              </a:ext>
            </a:extLst>
          </p:cNvPr>
          <p:cNvSpPr txBox="1"/>
          <p:nvPr/>
        </p:nvSpPr>
        <p:spPr>
          <a:xfrm>
            <a:off x="8148791" y="4150117"/>
            <a:ext cx="184731" cy="369332"/>
          </a:xfrm>
          <a:prstGeom prst="rect">
            <a:avLst/>
          </a:prstGeom>
          <a:noFill/>
        </p:spPr>
        <p:txBody>
          <a:bodyPr wrap="none" rtlCol="0">
            <a:spAutoFit/>
          </a:bodyPr>
          <a:lstStyle/>
          <a:p>
            <a:endParaRPr lang="en-US" dirty="0"/>
          </a:p>
        </p:txBody>
      </p:sp>
      <p:sp>
        <p:nvSpPr>
          <p:cNvPr id="9" name="Oval 8">
            <a:extLst>
              <a:ext uri="{FF2B5EF4-FFF2-40B4-BE49-F238E27FC236}">
                <a16:creationId xmlns:a16="http://schemas.microsoft.com/office/drawing/2014/main" id="{C25940A8-9A9F-7033-7BC5-5CC72276707D}"/>
              </a:ext>
            </a:extLst>
          </p:cNvPr>
          <p:cNvSpPr/>
          <p:nvPr/>
        </p:nvSpPr>
        <p:spPr>
          <a:xfrm>
            <a:off x="6664948" y="3576017"/>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2" name="Graphic 21" descr="Lock with solid fill">
            <a:extLst>
              <a:ext uri="{FF2B5EF4-FFF2-40B4-BE49-F238E27FC236}">
                <a16:creationId xmlns:a16="http://schemas.microsoft.com/office/drawing/2014/main" id="{7A194530-7F0A-782F-34B1-0DF57D4E8E7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07476" y="3701651"/>
            <a:ext cx="1086203" cy="1119341"/>
          </a:xfrm>
          <a:prstGeom prst="rect">
            <a:avLst/>
          </a:prstGeom>
        </p:spPr>
      </p:pic>
      <p:sp>
        <p:nvSpPr>
          <p:cNvPr id="26" name="TextBox 25">
            <a:extLst>
              <a:ext uri="{FF2B5EF4-FFF2-40B4-BE49-F238E27FC236}">
                <a16:creationId xmlns:a16="http://schemas.microsoft.com/office/drawing/2014/main" id="{616BAB0B-CB5F-0B8E-99FC-E88F132A2E86}"/>
              </a:ext>
            </a:extLst>
          </p:cNvPr>
          <p:cNvSpPr txBox="1"/>
          <p:nvPr/>
        </p:nvSpPr>
        <p:spPr>
          <a:xfrm>
            <a:off x="6562764" y="3940631"/>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7: Consistency</a:t>
            </a:r>
          </a:p>
          <a:p>
            <a:pPr algn="ctr"/>
            <a:endParaRPr lang="en-GB" sz="2000" b="1" dirty="0">
              <a:solidFill>
                <a:schemeClr val="bg1"/>
              </a:solidFill>
            </a:endParaRPr>
          </a:p>
        </p:txBody>
      </p:sp>
    </p:spTree>
    <p:extLst>
      <p:ext uri="{BB962C8B-B14F-4D97-AF65-F5344CB8AC3E}">
        <p14:creationId xmlns:p14="http://schemas.microsoft.com/office/powerpoint/2010/main" val="8047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374175" y="119039"/>
            <a:ext cx="10515600" cy="1325563"/>
          </a:xfrm>
        </p:spPr>
        <p:txBody>
          <a:bodyPr/>
          <a:lstStyle/>
          <a:p>
            <a:r>
              <a:rPr lang="en-GB" b="1" dirty="0">
                <a:latin typeface="Helvetica" panose="020B0604020202020204" pitchFamily="34" charset="0"/>
                <a:cs typeface="Helvetica" panose="020B0604020202020204" pitchFamily="34" charset="0"/>
              </a:rPr>
              <a:t>Tip 7: Consistency</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196755" y="1608801"/>
            <a:ext cx="11507564" cy="4667250"/>
          </a:xfrm>
        </p:spPr>
        <p:txBody>
          <a:bodyPr>
            <a:normAutofit fontScale="85000" lnSpcReduction="20000"/>
          </a:bodyPr>
          <a:lstStyle/>
          <a:p>
            <a:r>
              <a:rPr lang="en-GB" dirty="0">
                <a:latin typeface="Helvetica Neue" panose="02000503000000020004" pitchFamily="2" charset="0"/>
                <a:ea typeface="Helvetica Neue" panose="02000503000000020004" pitchFamily="2" charset="0"/>
                <a:cs typeface="Helvetica Neue" panose="02000503000000020004" pitchFamily="2" charset="0"/>
              </a:rPr>
              <a:t>To aid ease of navigation (Tip 6), use consistent layouts and designs across your elearning content. Using easily recognized design components will reduce the amount of time visitors spend browsing between pages, trying to identify the information they came to your resource to locate. As such, the less time visitors spend on your site, the greater the efficiency savings in terms of emissions.</a:t>
            </a:r>
          </a:p>
          <a:p>
            <a:pPr marL="0" indent="0">
              <a:buNone/>
            </a:pPr>
            <a:endParaRPr lang="en-GB"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GB"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Benefits:</a:t>
            </a:r>
          </a:p>
          <a:p>
            <a:r>
              <a:rPr lang="en-GB" dirty="0">
                <a:latin typeface="Helvetica Neue" panose="02000503000000020004" pitchFamily="2" charset="0"/>
                <a:ea typeface="Helvetica Neue" panose="02000503000000020004" pitchFamily="2" charset="0"/>
                <a:cs typeface="Helvetica Neue" panose="02000503000000020004" pitchFamily="2" charset="0"/>
              </a:rPr>
              <a:t> </a:t>
            </a:r>
            <a:r>
              <a:rPr lang="en-GB" b="1" dirty="0">
                <a:latin typeface="Helvetica Neue" panose="02000503000000020004" pitchFamily="2" charset="0"/>
                <a:ea typeface="Helvetica Neue" panose="02000503000000020004" pitchFamily="2" charset="0"/>
                <a:cs typeface="Helvetica Neue" panose="02000503000000020004" pitchFamily="2" charset="0"/>
              </a:rPr>
              <a:t>Accessibility:</a:t>
            </a:r>
            <a:r>
              <a:rPr lang="en-GB" dirty="0">
                <a:latin typeface="Helvetica Neue" panose="02000503000000020004" pitchFamily="2" charset="0"/>
                <a:ea typeface="Helvetica Neue" panose="02000503000000020004" pitchFamily="2" charset="0"/>
                <a:cs typeface="Helvetica Neue" panose="02000503000000020004" pitchFamily="2" charset="0"/>
              </a:rPr>
              <a:t> Recognizable design patterns can help people with cognitive disabilities easily understand how to perform a task. Similarly, simple layouts often improve access to information as well.</a:t>
            </a:r>
          </a:p>
          <a:p>
            <a:r>
              <a:rPr lang="en-GB" b="1" dirty="0">
                <a:latin typeface="Helvetica Neue" panose="02000503000000020004" pitchFamily="2" charset="0"/>
                <a:ea typeface="Helvetica Neue" panose="02000503000000020004" pitchFamily="2" charset="0"/>
                <a:cs typeface="Helvetica Neue" panose="02000503000000020004" pitchFamily="2" charset="0"/>
              </a:rPr>
              <a:t>Performance:</a:t>
            </a:r>
            <a:r>
              <a:rPr lang="en-GB" dirty="0">
                <a:latin typeface="Helvetica Neue" panose="02000503000000020004" pitchFamily="2" charset="0"/>
                <a:ea typeface="Helvetica Neue" panose="02000503000000020004" pitchFamily="2" charset="0"/>
                <a:cs typeface="Helvetica Neue" panose="02000503000000020004" pitchFamily="2" charset="0"/>
              </a:rPr>
              <a:t> Using recognized patterns which appear where visitors expect, and only when they require them may increase the perceived speed of the website or application as navigation from point-to-point will increase due to the ease of use.</a:t>
            </a:r>
          </a:p>
        </p:txBody>
      </p:sp>
      <p:sp>
        <p:nvSpPr>
          <p:cNvPr id="4" name="Rectangle: Rounded Corners 3">
            <a:extLst>
              <a:ext uri="{FF2B5EF4-FFF2-40B4-BE49-F238E27FC236}">
                <a16:creationId xmlns:a16="http://schemas.microsoft.com/office/drawing/2014/main" id="{8F4D63AE-5596-9624-A518-B5BA7F27E1D0}"/>
              </a:ext>
            </a:extLst>
          </p:cNvPr>
          <p:cNvSpPr/>
          <p:nvPr/>
        </p:nvSpPr>
        <p:spPr>
          <a:xfrm>
            <a:off x="196754" y="1237957"/>
            <a:ext cx="11507565" cy="503809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Try it yourself:</a:t>
            </a:r>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How consistent are Moodle pages, submission points, other learning resources across a programme you work with? </a:t>
            </a:r>
          </a:p>
          <a:p>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Is there much variance from unit to unit? How might you go about unifying things if not? </a:t>
            </a:r>
          </a:p>
        </p:txBody>
      </p:sp>
    </p:spTree>
    <p:extLst>
      <p:ext uri="{BB962C8B-B14F-4D97-AF65-F5344CB8AC3E}">
        <p14:creationId xmlns:p14="http://schemas.microsoft.com/office/powerpoint/2010/main" val="19405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CFD8F20-FB16-DC5F-5068-1A6F5A342B20}"/>
              </a:ext>
            </a:extLst>
          </p:cNvPr>
          <p:cNvSpPr txBox="1"/>
          <p:nvPr/>
        </p:nvSpPr>
        <p:spPr>
          <a:xfrm>
            <a:off x="1273517"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
        <p:nvSpPr>
          <p:cNvPr id="8" name="TextBox 7">
            <a:extLst>
              <a:ext uri="{FF2B5EF4-FFF2-40B4-BE49-F238E27FC236}">
                <a16:creationId xmlns:a16="http://schemas.microsoft.com/office/drawing/2014/main" id="{F4C035AF-6F2A-4DA6-0241-C6B29493EAC9}"/>
              </a:ext>
            </a:extLst>
          </p:cNvPr>
          <p:cNvSpPr txBox="1"/>
          <p:nvPr/>
        </p:nvSpPr>
        <p:spPr>
          <a:xfrm>
            <a:off x="5416062" y="4121834"/>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F2D6F5AA-B607-92F9-F677-1ACFDA987404}"/>
              </a:ext>
            </a:extLst>
          </p:cNvPr>
          <p:cNvSpPr/>
          <p:nvPr/>
        </p:nvSpPr>
        <p:spPr>
          <a:xfrm>
            <a:off x="3932219"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69E8B25-CC06-B4ED-C197-0CBB070A32E7}"/>
              </a:ext>
            </a:extLst>
          </p:cNvPr>
          <p:cNvSpPr txBox="1"/>
          <p:nvPr/>
        </p:nvSpPr>
        <p:spPr>
          <a:xfrm>
            <a:off x="3873623" y="3974117"/>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6: Navigation</a:t>
            </a:r>
          </a:p>
          <a:p>
            <a:pPr algn="ctr"/>
            <a:endParaRPr lang="en-GB" sz="2000" b="1" dirty="0">
              <a:solidFill>
                <a:schemeClr val="bg1"/>
              </a:solidFill>
            </a:endParaRPr>
          </a:p>
        </p:txBody>
      </p:sp>
      <p:sp>
        <p:nvSpPr>
          <p:cNvPr id="7" name="TextBox 6">
            <a:extLst>
              <a:ext uri="{FF2B5EF4-FFF2-40B4-BE49-F238E27FC236}">
                <a16:creationId xmlns:a16="http://schemas.microsoft.com/office/drawing/2014/main" id="{4B8E878A-D6A6-6CC3-3F8B-E43680F9E3B4}"/>
              </a:ext>
            </a:extLst>
          </p:cNvPr>
          <p:cNvSpPr txBox="1"/>
          <p:nvPr/>
        </p:nvSpPr>
        <p:spPr>
          <a:xfrm>
            <a:off x="8148791" y="4150117"/>
            <a:ext cx="184731" cy="369332"/>
          </a:xfrm>
          <a:prstGeom prst="rect">
            <a:avLst/>
          </a:prstGeom>
          <a:noFill/>
        </p:spPr>
        <p:txBody>
          <a:bodyPr wrap="none" rtlCol="0">
            <a:spAutoFit/>
          </a:bodyPr>
          <a:lstStyle/>
          <a:p>
            <a:endParaRPr lang="en-US" dirty="0"/>
          </a:p>
        </p:txBody>
      </p:sp>
      <p:sp>
        <p:nvSpPr>
          <p:cNvPr id="9" name="Oval 8">
            <a:extLst>
              <a:ext uri="{FF2B5EF4-FFF2-40B4-BE49-F238E27FC236}">
                <a16:creationId xmlns:a16="http://schemas.microsoft.com/office/drawing/2014/main" id="{C25940A8-9A9F-7033-7BC5-5CC72276707D}"/>
              </a:ext>
            </a:extLst>
          </p:cNvPr>
          <p:cNvSpPr/>
          <p:nvPr/>
        </p:nvSpPr>
        <p:spPr>
          <a:xfrm>
            <a:off x="6757647" y="356194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616BAB0B-CB5F-0B8E-99FC-E88F132A2E86}"/>
              </a:ext>
            </a:extLst>
          </p:cNvPr>
          <p:cNvSpPr txBox="1"/>
          <p:nvPr/>
        </p:nvSpPr>
        <p:spPr>
          <a:xfrm>
            <a:off x="6647056" y="3898998"/>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7: Consistency</a:t>
            </a:r>
          </a:p>
          <a:p>
            <a:pPr algn="ctr"/>
            <a:endParaRPr lang="en-GB" sz="2000" b="1" dirty="0">
              <a:solidFill>
                <a:schemeClr val="bg1"/>
              </a:solidFill>
            </a:endParaRPr>
          </a:p>
        </p:txBody>
      </p:sp>
      <p:sp>
        <p:nvSpPr>
          <p:cNvPr id="3" name="TextBox 2">
            <a:extLst>
              <a:ext uri="{FF2B5EF4-FFF2-40B4-BE49-F238E27FC236}">
                <a16:creationId xmlns:a16="http://schemas.microsoft.com/office/drawing/2014/main" id="{129118C3-7FA7-DABB-551F-85D4704BFBFC}"/>
              </a:ext>
            </a:extLst>
          </p:cNvPr>
          <p:cNvSpPr txBox="1"/>
          <p:nvPr/>
        </p:nvSpPr>
        <p:spPr>
          <a:xfrm>
            <a:off x="2057069" y="5782878"/>
            <a:ext cx="184731" cy="369332"/>
          </a:xfrm>
          <a:prstGeom prst="rect">
            <a:avLst/>
          </a:prstGeom>
          <a:noFill/>
        </p:spPr>
        <p:txBody>
          <a:bodyPr wrap="none" rtlCol="0">
            <a:spAutoFit/>
          </a:bodyPr>
          <a:lstStyle/>
          <a:p>
            <a:endParaRPr lang="en-US" dirty="0"/>
          </a:p>
        </p:txBody>
      </p:sp>
      <p:sp>
        <p:nvSpPr>
          <p:cNvPr id="5" name="Oval 4">
            <a:extLst>
              <a:ext uri="{FF2B5EF4-FFF2-40B4-BE49-F238E27FC236}">
                <a16:creationId xmlns:a16="http://schemas.microsoft.com/office/drawing/2014/main" id="{ED650BE1-216C-1E6A-9F52-9E84FAFA5891}"/>
              </a:ext>
            </a:extLst>
          </p:cNvPr>
          <p:cNvSpPr/>
          <p:nvPr/>
        </p:nvSpPr>
        <p:spPr>
          <a:xfrm>
            <a:off x="573226" y="5208778"/>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2" name="Graphic 11" descr="Lock with solid fill">
            <a:extLst>
              <a:ext uri="{FF2B5EF4-FFF2-40B4-BE49-F238E27FC236}">
                <a16:creationId xmlns:a16="http://schemas.microsoft.com/office/drawing/2014/main" id="{A20DFC9F-DADC-87DF-640F-8429EEF6C0F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5754" y="5334412"/>
            <a:ext cx="1086203" cy="1119341"/>
          </a:xfrm>
          <a:prstGeom prst="rect">
            <a:avLst/>
          </a:prstGeom>
        </p:spPr>
      </p:pic>
      <p:sp>
        <p:nvSpPr>
          <p:cNvPr id="27" name="TextBox 26">
            <a:extLst>
              <a:ext uri="{FF2B5EF4-FFF2-40B4-BE49-F238E27FC236}">
                <a16:creationId xmlns:a16="http://schemas.microsoft.com/office/drawing/2014/main" id="{5041EC13-D4E8-3225-CABE-41338D700DF6}"/>
              </a:ext>
            </a:extLst>
          </p:cNvPr>
          <p:cNvSpPr txBox="1"/>
          <p:nvPr/>
        </p:nvSpPr>
        <p:spPr>
          <a:xfrm>
            <a:off x="429323" y="5624813"/>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8: User attention</a:t>
            </a:r>
          </a:p>
          <a:p>
            <a:pPr algn="ctr"/>
            <a:endParaRPr lang="en-GB" sz="2000" b="1" dirty="0">
              <a:solidFill>
                <a:schemeClr val="bg1"/>
              </a:solidFill>
            </a:endParaRPr>
          </a:p>
        </p:txBody>
      </p:sp>
    </p:spTree>
    <p:extLst>
      <p:ext uri="{BB962C8B-B14F-4D97-AF65-F5344CB8AC3E}">
        <p14:creationId xmlns:p14="http://schemas.microsoft.com/office/powerpoint/2010/main" val="301023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ppt_x"/>
                                          </p:val>
                                        </p:tav>
                                      </p:tavLst>
                                    </p:anim>
                                    <p:anim calcmode="lin" valueType="num">
                                      <p:cBhvr additive="base">
                                        <p:cTn id="7" dur="500"/>
                                        <p:tgtEl>
                                          <p:spTgt spid="14"/>
                                        </p:tgtEl>
                                        <p:attrNameLst>
                                          <p:attrName>ppt_y</p:attrName>
                                        </p:attrNameLst>
                                      </p:cBhvr>
                                      <p:tavLst>
                                        <p:tav tm="0">
                                          <p:val>
                                            <p:strVal val="ppt_y"/>
                                          </p:val>
                                        </p:tav>
                                        <p:tav tm="100000">
                                          <p:val>
                                            <p:strVal val="1+ppt_h/2"/>
                                          </p:val>
                                        </p:tav>
                                      </p:tavLst>
                                    </p:anim>
                                    <p:set>
                                      <p:cBhvr>
                                        <p:cTn id="8" dur="1" fill="hold">
                                          <p:stCondLst>
                                            <p:cond delay="499"/>
                                          </p:stCondLst>
                                        </p:cTn>
                                        <p:tgtEl>
                                          <p:spTgt spid="1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374175" y="119039"/>
            <a:ext cx="10515600" cy="1325563"/>
          </a:xfrm>
        </p:spPr>
        <p:txBody>
          <a:bodyPr/>
          <a:lstStyle/>
          <a:p>
            <a:r>
              <a:rPr lang="en-GB" b="1" dirty="0">
                <a:latin typeface="Helvetica" panose="020B0604020202020204" pitchFamily="34" charset="0"/>
                <a:cs typeface="Helvetica" panose="020B0604020202020204" pitchFamily="34" charset="0"/>
              </a:rPr>
              <a:t>Tip 8: User attention</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529988" y="1677040"/>
            <a:ext cx="10515600" cy="4667250"/>
          </a:xfrm>
        </p:spPr>
        <p:txBody>
          <a:bodyPr>
            <a:normAutofit fontScale="92500" lnSpcReduction="10000"/>
          </a:bodyPr>
          <a:lstStyle/>
          <a:p>
            <a:pPr marL="0" indent="0">
              <a:buNone/>
            </a:pPr>
            <a:r>
              <a:rPr lang="en-GB" dirty="0">
                <a:solidFill>
                  <a:srgbClr val="000000"/>
                </a:solidFill>
                <a:latin typeface="Arial" panose="020B0604020202020204" pitchFamily="34" charset="0"/>
                <a:cs typeface="Arial" panose="020B0604020202020204" pitchFamily="34" charset="0"/>
              </a:rPr>
              <a:t>It’s an age-old challenge: how do we include all the important information a student needs without overwhelming them and forcing them to trawl through it all to find the things they need? This trawling is not only frustrating, it means more time and energy is also wasted.  </a:t>
            </a:r>
          </a:p>
          <a:p>
            <a:pPr marL="0" indent="0">
              <a:buNone/>
            </a:pPr>
            <a:r>
              <a:rPr lang="en-GB" b="1" dirty="0">
                <a:solidFill>
                  <a:srgbClr val="000000"/>
                </a:solidFill>
                <a:latin typeface="Arial" panose="020B0604020202020204" pitchFamily="34" charset="0"/>
                <a:cs typeface="Arial" panose="020B0604020202020204" pitchFamily="34" charset="0"/>
              </a:rPr>
              <a:t>Benefits:</a:t>
            </a:r>
          </a:p>
          <a:p>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Accessibility:</a:t>
            </a:r>
            <a:r>
              <a:rPr lang="en-GB" dirty="0">
                <a:latin typeface="Arial" panose="020B0604020202020204" pitchFamily="34" charset="0"/>
                <a:cs typeface="Arial" panose="020B0604020202020204" pitchFamily="34" charset="0"/>
              </a:rPr>
              <a:t> Recognizable design patterns can help people with cognitive disabilities easily understand how to perform a task. Similarly, simple layouts often improve access to information as well.</a:t>
            </a:r>
          </a:p>
          <a:p>
            <a:r>
              <a:rPr lang="en-GB" b="1" dirty="0">
                <a:latin typeface="Arial" panose="020B0604020202020204" pitchFamily="34" charset="0"/>
                <a:cs typeface="Arial" panose="020B0604020202020204" pitchFamily="34" charset="0"/>
              </a:rPr>
              <a:t>Performance:</a:t>
            </a:r>
            <a:r>
              <a:rPr lang="en-GB" dirty="0">
                <a:latin typeface="Arial" panose="020B0604020202020204" pitchFamily="34" charset="0"/>
                <a:cs typeface="Arial" panose="020B0604020202020204" pitchFamily="34" charset="0"/>
              </a:rPr>
              <a:t> Using recognized patterns which appear where visitors expect, and only when they require them may increase the perceived speed of the website or application as navigation from point-to-point will increase due to the ease of use.</a:t>
            </a:r>
          </a:p>
        </p:txBody>
      </p:sp>
      <p:sp>
        <p:nvSpPr>
          <p:cNvPr id="4" name="Rectangle: Rounded Corners 3">
            <a:extLst>
              <a:ext uri="{FF2B5EF4-FFF2-40B4-BE49-F238E27FC236}">
                <a16:creationId xmlns:a16="http://schemas.microsoft.com/office/drawing/2014/main" id="{8F4D63AE-5596-9624-A518-B5BA7F27E1D0}"/>
              </a:ext>
            </a:extLst>
          </p:cNvPr>
          <p:cNvSpPr/>
          <p:nvPr/>
        </p:nvSpPr>
        <p:spPr>
          <a:xfrm>
            <a:off x="374175" y="1483329"/>
            <a:ext cx="11287837" cy="505467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Question time</a:t>
            </a: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r>
              <a:rPr lang="en-GB" sz="2400" dirty="0">
                <a:latin typeface="Helvetica" panose="020B0604020202020204" pitchFamily="34" charset="0"/>
                <a:cs typeface="Helvetica" panose="020B0604020202020204" pitchFamily="34" charset="0"/>
              </a:rPr>
              <a:t>Thinking about your Moodle course, </a:t>
            </a:r>
            <a:r>
              <a:rPr lang="en-GB" sz="2400" dirty="0" err="1">
                <a:latin typeface="Helvetica" panose="020B0604020202020204" pitchFamily="34" charset="0"/>
                <a:cs typeface="Helvetica" panose="020B0604020202020204" pitchFamily="34" charset="0"/>
              </a:rPr>
              <a:t>Sharepoint</a:t>
            </a:r>
            <a:r>
              <a:rPr lang="en-GB" sz="2400" dirty="0">
                <a:latin typeface="Helvetica" panose="020B0604020202020204" pitchFamily="34" charset="0"/>
                <a:cs typeface="Helvetica" panose="020B0604020202020204" pitchFamily="34" charset="0"/>
              </a:rPr>
              <a:t> page, Teams site, etc. which of these options best respect your students’ attentions? Why?</a:t>
            </a:r>
          </a:p>
          <a:p>
            <a:pPr algn="ctr"/>
            <a:endParaRPr lang="en-GB" sz="2400" dirty="0">
              <a:latin typeface="Helvetica" panose="020B0604020202020204" pitchFamily="34" charset="0"/>
              <a:cs typeface="Helvetica" panose="020B0604020202020204" pitchFamily="34" charset="0"/>
            </a:endParaRPr>
          </a:p>
          <a:p>
            <a:pPr marL="457200" indent="-457200">
              <a:buFont typeface="+mj-lt"/>
              <a:buAutoNum type="alphaLcParenR"/>
            </a:pPr>
            <a:r>
              <a:rPr lang="en-GB" sz="2000" dirty="0">
                <a:latin typeface="Helvetica" panose="020B0604020202020204" pitchFamily="34" charset="0"/>
                <a:cs typeface="Helvetica" panose="020B0604020202020204" pitchFamily="34" charset="0"/>
              </a:rPr>
              <a:t>Having all course materials on a single, continuously scrolling page for a seamless experience.</a:t>
            </a:r>
          </a:p>
          <a:p>
            <a:pPr marL="457200" indent="-457200">
              <a:buFont typeface="+mj-lt"/>
              <a:buAutoNum type="alphaLcParenR"/>
            </a:pPr>
            <a:r>
              <a:rPr lang="en-GB" sz="2000" dirty="0">
                <a:latin typeface="Helvetica" panose="020B0604020202020204" pitchFamily="34" charset="0"/>
                <a:cs typeface="Helvetica" panose="020B0604020202020204" pitchFamily="34" charset="0"/>
              </a:rPr>
              <a:t>Organising course materials into sections with clear headings, allowing students to navigate directly to the information they need.</a:t>
            </a:r>
          </a:p>
          <a:p>
            <a:pPr algn="ctr"/>
            <a:endParaRPr lang="en-GB"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3586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C3C3-2CC4-B9C9-0E63-B27B707BFE79}"/>
              </a:ext>
            </a:extLst>
          </p:cNvPr>
          <p:cNvSpPr>
            <a:spLocks noGrp="1"/>
          </p:cNvSpPr>
          <p:nvPr>
            <p:ph type="ctrTitle"/>
          </p:nvPr>
        </p:nvSpPr>
        <p:spPr>
          <a:xfrm>
            <a:off x="-178191" y="604910"/>
            <a:ext cx="9144000" cy="1012801"/>
          </a:xfrm>
        </p:spPr>
        <p:txBody>
          <a:bodyPr>
            <a:noAutofit/>
          </a:bodyPr>
          <a:lstStyle/>
          <a:p>
            <a:br>
              <a:rPr lang="en-GB" sz="6600" b="1" dirty="0">
                <a:latin typeface="Helvetica Neue" panose="02000503000000020004" pitchFamily="2" charset="0"/>
                <a:ea typeface="Helvetica Neue" panose="02000503000000020004" pitchFamily="2" charset="0"/>
                <a:cs typeface="Helvetica Neue" panose="02000503000000020004" pitchFamily="2" charset="0"/>
              </a:rPr>
            </a:br>
            <a:br>
              <a:rPr lang="en-GB" sz="6600" b="1" dirty="0">
                <a:latin typeface="Helvetica Neue" panose="02000503000000020004" pitchFamily="2" charset="0"/>
                <a:ea typeface="Helvetica Neue" panose="02000503000000020004" pitchFamily="2" charset="0"/>
                <a:cs typeface="Helvetica Neue" panose="02000503000000020004" pitchFamily="2" charset="0"/>
              </a:rPr>
            </a:br>
            <a:br>
              <a:rPr lang="en-GB" sz="6600" b="1" dirty="0">
                <a:latin typeface="Helvetica Neue" panose="02000503000000020004" pitchFamily="2" charset="0"/>
                <a:ea typeface="Helvetica Neue" panose="02000503000000020004" pitchFamily="2" charset="0"/>
                <a:cs typeface="Helvetica Neue" panose="02000503000000020004" pitchFamily="2" charset="0"/>
              </a:rPr>
            </a:br>
            <a:r>
              <a:rPr lang="en-GB" sz="4800" b="1" dirty="0">
                <a:latin typeface="Helvetica Neue" panose="02000503000000020004" pitchFamily="2" charset="0"/>
                <a:ea typeface="Helvetica Neue" panose="02000503000000020004" pitchFamily="2" charset="0"/>
                <a:cs typeface="Helvetica Neue" panose="02000503000000020004" pitchFamily="2" charset="0"/>
              </a:rPr>
              <a:t>How to play this game</a:t>
            </a:r>
            <a:endParaRPr lang="en-GB" sz="66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a:extLst>
              <a:ext uri="{FF2B5EF4-FFF2-40B4-BE49-F238E27FC236}">
                <a16:creationId xmlns:a16="http://schemas.microsoft.com/office/drawing/2014/main" id="{424BDB63-084C-8D05-1ED0-625A36CD71AE}"/>
              </a:ext>
            </a:extLst>
          </p:cNvPr>
          <p:cNvSpPr txBox="1"/>
          <p:nvPr/>
        </p:nvSpPr>
        <p:spPr>
          <a:xfrm>
            <a:off x="1139483" y="2001256"/>
            <a:ext cx="9439422" cy="3539430"/>
          </a:xfrm>
          <a:prstGeom prst="rect">
            <a:avLst/>
          </a:prstGeom>
          <a:noFill/>
        </p:spPr>
        <p:txBody>
          <a:bodyPr wrap="square" rtlCol="0">
            <a:spAutoFit/>
          </a:bodyPr>
          <a:lstStyle/>
          <a:p>
            <a:r>
              <a:rPr lang="en-US" sz="2800" dirty="0">
                <a:latin typeface="Helvetica Neue" panose="02000503000000020004" pitchFamily="2" charset="0"/>
                <a:ea typeface="Helvetica Neue" panose="02000503000000020004" pitchFamily="2" charset="0"/>
                <a:cs typeface="Helvetica Neue" panose="02000503000000020004" pitchFamily="2" charset="0"/>
              </a:rPr>
              <a:t>This game can be played in groups or on an individual basis.</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latin typeface="Helvetica Neue" panose="02000503000000020004" pitchFamily="2" charset="0"/>
                <a:ea typeface="Helvetica Neue" panose="02000503000000020004" pitchFamily="2" charset="0"/>
                <a:cs typeface="Helvetica Neue" panose="02000503000000020004" pitchFamily="2" charset="0"/>
              </a:rPr>
              <a:t>All you need to do is turn on the presentation slide show and click the screen to follow through the game.</a:t>
            </a:r>
          </a:p>
          <a:p>
            <a:endParaRPr lang="en-US" sz="2800" dirty="0">
              <a:latin typeface="Helvetica Neue" panose="02000503000000020004" pitchFamily="2" charset="0"/>
              <a:ea typeface="Helvetica Neue" panose="02000503000000020004" pitchFamily="2" charset="0"/>
              <a:cs typeface="Helvetica Neue" panose="02000503000000020004" pitchFamily="2" charset="0"/>
            </a:endParaRPr>
          </a:p>
          <a:p>
            <a:r>
              <a:rPr lang="en-US" sz="2800" dirty="0">
                <a:latin typeface="Helvetica Neue" panose="02000503000000020004" pitchFamily="2" charset="0"/>
                <a:ea typeface="Helvetica Neue" panose="02000503000000020004" pitchFamily="2" charset="0"/>
                <a:cs typeface="Helvetica Neue" panose="02000503000000020004" pitchFamily="2" charset="0"/>
              </a:rPr>
              <a:t>Hopefully you will enjoy and learn something along the way!</a:t>
            </a:r>
          </a:p>
        </p:txBody>
      </p:sp>
    </p:spTree>
    <p:extLst>
      <p:ext uri="{BB962C8B-B14F-4D97-AF65-F5344CB8AC3E}">
        <p14:creationId xmlns:p14="http://schemas.microsoft.com/office/powerpoint/2010/main" val="80402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CFD8F20-FB16-DC5F-5068-1A6F5A342B20}"/>
              </a:ext>
            </a:extLst>
          </p:cNvPr>
          <p:cNvSpPr txBox="1"/>
          <p:nvPr/>
        </p:nvSpPr>
        <p:spPr>
          <a:xfrm>
            <a:off x="1273517"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
        <p:nvSpPr>
          <p:cNvPr id="8" name="TextBox 7">
            <a:extLst>
              <a:ext uri="{FF2B5EF4-FFF2-40B4-BE49-F238E27FC236}">
                <a16:creationId xmlns:a16="http://schemas.microsoft.com/office/drawing/2014/main" id="{F4C035AF-6F2A-4DA6-0241-C6B29493EAC9}"/>
              </a:ext>
            </a:extLst>
          </p:cNvPr>
          <p:cNvSpPr txBox="1"/>
          <p:nvPr/>
        </p:nvSpPr>
        <p:spPr>
          <a:xfrm>
            <a:off x="5416062" y="4121834"/>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F2D6F5AA-B607-92F9-F677-1ACFDA987404}"/>
              </a:ext>
            </a:extLst>
          </p:cNvPr>
          <p:cNvSpPr/>
          <p:nvPr/>
        </p:nvSpPr>
        <p:spPr>
          <a:xfrm>
            <a:off x="3932219"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69E8B25-CC06-B4ED-C197-0CBB070A32E7}"/>
              </a:ext>
            </a:extLst>
          </p:cNvPr>
          <p:cNvSpPr txBox="1"/>
          <p:nvPr/>
        </p:nvSpPr>
        <p:spPr>
          <a:xfrm>
            <a:off x="3919225"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6: Navigation</a:t>
            </a:r>
          </a:p>
          <a:p>
            <a:pPr algn="ctr"/>
            <a:endParaRPr lang="en-GB" sz="2000" b="1" dirty="0">
              <a:solidFill>
                <a:schemeClr val="bg1"/>
              </a:solidFill>
            </a:endParaRPr>
          </a:p>
        </p:txBody>
      </p:sp>
      <p:sp>
        <p:nvSpPr>
          <p:cNvPr id="7" name="TextBox 6">
            <a:extLst>
              <a:ext uri="{FF2B5EF4-FFF2-40B4-BE49-F238E27FC236}">
                <a16:creationId xmlns:a16="http://schemas.microsoft.com/office/drawing/2014/main" id="{4B8E878A-D6A6-6CC3-3F8B-E43680F9E3B4}"/>
              </a:ext>
            </a:extLst>
          </p:cNvPr>
          <p:cNvSpPr txBox="1"/>
          <p:nvPr/>
        </p:nvSpPr>
        <p:spPr>
          <a:xfrm>
            <a:off x="8148791" y="4150117"/>
            <a:ext cx="184731" cy="369332"/>
          </a:xfrm>
          <a:prstGeom prst="rect">
            <a:avLst/>
          </a:prstGeom>
          <a:noFill/>
        </p:spPr>
        <p:txBody>
          <a:bodyPr wrap="none" rtlCol="0">
            <a:spAutoFit/>
          </a:bodyPr>
          <a:lstStyle/>
          <a:p>
            <a:endParaRPr lang="en-US" dirty="0"/>
          </a:p>
        </p:txBody>
      </p:sp>
      <p:sp>
        <p:nvSpPr>
          <p:cNvPr id="9" name="Oval 8">
            <a:extLst>
              <a:ext uri="{FF2B5EF4-FFF2-40B4-BE49-F238E27FC236}">
                <a16:creationId xmlns:a16="http://schemas.microsoft.com/office/drawing/2014/main" id="{C25940A8-9A9F-7033-7BC5-5CC72276707D}"/>
              </a:ext>
            </a:extLst>
          </p:cNvPr>
          <p:cNvSpPr/>
          <p:nvPr/>
        </p:nvSpPr>
        <p:spPr>
          <a:xfrm>
            <a:off x="6757647" y="356194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616BAB0B-CB5F-0B8E-99FC-E88F132A2E86}"/>
              </a:ext>
            </a:extLst>
          </p:cNvPr>
          <p:cNvSpPr txBox="1"/>
          <p:nvPr/>
        </p:nvSpPr>
        <p:spPr>
          <a:xfrm>
            <a:off x="6647056" y="3898998"/>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7: Consistency</a:t>
            </a:r>
          </a:p>
          <a:p>
            <a:pPr algn="ctr"/>
            <a:endParaRPr lang="en-GB" sz="2000" b="1" dirty="0">
              <a:solidFill>
                <a:schemeClr val="bg1"/>
              </a:solidFill>
            </a:endParaRPr>
          </a:p>
        </p:txBody>
      </p:sp>
      <p:sp>
        <p:nvSpPr>
          <p:cNvPr id="3" name="TextBox 2">
            <a:extLst>
              <a:ext uri="{FF2B5EF4-FFF2-40B4-BE49-F238E27FC236}">
                <a16:creationId xmlns:a16="http://schemas.microsoft.com/office/drawing/2014/main" id="{129118C3-7FA7-DABB-551F-85D4704BFBFC}"/>
              </a:ext>
            </a:extLst>
          </p:cNvPr>
          <p:cNvSpPr txBox="1"/>
          <p:nvPr/>
        </p:nvSpPr>
        <p:spPr>
          <a:xfrm>
            <a:off x="2057069" y="5782878"/>
            <a:ext cx="184731" cy="369332"/>
          </a:xfrm>
          <a:prstGeom prst="rect">
            <a:avLst/>
          </a:prstGeom>
          <a:noFill/>
        </p:spPr>
        <p:txBody>
          <a:bodyPr wrap="none" rtlCol="0">
            <a:spAutoFit/>
          </a:bodyPr>
          <a:lstStyle/>
          <a:p>
            <a:endParaRPr lang="en-US" dirty="0"/>
          </a:p>
        </p:txBody>
      </p:sp>
      <p:sp>
        <p:nvSpPr>
          <p:cNvPr id="5" name="Oval 4">
            <a:extLst>
              <a:ext uri="{FF2B5EF4-FFF2-40B4-BE49-F238E27FC236}">
                <a16:creationId xmlns:a16="http://schemas.microsoft.com/office/drawing/2014/main" id="{ED650BE1-216C-1E6A-9F52-9E84FAFA5891}"/>
              </a:ext>
            </a:extLst>
          </p:cNvPr>
          <p:cNvSpPr/>
          <p:nvPr/>
        </p:nvSpPr>
        <p:spPr>
          <a:xfrm>
            <a:off x="573226" y="5208778"/>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5041EC13-D4E8-3225-CABE-41338D700DF6}"/>
              </a:ext>
            </a:extLst>
          </p:cNvPr>
          <p:cNvSpPr txBox="1"/>
          <p:nvPr/>
        </p:nvSpPr>
        <p:spPr>
          <a:xfrm>
            <a:off x="475049" y="5602506"/>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8: User attention</a:t>
            </a:r>
          </a:p>
          <a:p>
            <a:pPr algn="ctr"/>
            <a:endParaRPr lang="en-GB" sz="2000" b="1" dirty="0">
              <a:solidFill>
                <a:schemeClr val="bg1"/>
              </a:solidFill>
            </a:endParaRPr>
          </a:p>
        </p:txBody>
      </p:sp>
      <p:sp>
        <p:nvSpPr>
          <p:cNvPr id="13" name="TextBox 12">
            <a:extLst>
              <a:ext uri="{FF2B5EF4-FFF2-40B4-BE49-F238E27FC236}">
                <a16:creationId xmlns:a16="http://schemas.microsoft.com/office/drawing/2014/main" id="{22012930-178A-D9ED-A040-00B2B09F276A}"/>
              </a:ext>
            </a:extLst>
          </p:cNvPr>
          <p:cNvSpPr txBox="1"/>
          <p:nvPr/>
        </p:nvSpPr>
        <p:spPr>
          <a:xfrm>
            <a:off x="4466188" y="5869312"/>
            <a:ext cx="184731" cy="369332"/>
          </a:xfrm>
          <a:prstGeom prst="rect">
            <a:avLst/>
          </a:prstGeom>
          <a:noFill/>
        </p:spPr>
        <p:txBody>
          <a:bodyPr wrap="none" rtlCol="0">
            <a:spAutoFit/>
          </a:bodyPr>
          <a:lstStyle/>
          <a:p>
            <a:endParaRPr lang="en-US" dirty="0"/>
          </a:p>
        </p:txBody>
      </p:sp>
      <p:sp>
        <p:nvSpPr>
          <p:cNvPr id="22" name="Oval 21">
            <a:extLst>
              <a:ext uri="{FF2B5EF4-FFF2-40B4-BE49-F238E27FC236}">
                <a16:creationId xmlns:a16="http://schemas.microsoft.com/office/drawing/2014/main" id="{BADE1DB8-6A89-7927-5E2E-2A86ECE2459A}"/>
              </a:ext>
            </a:extLst>
          </p:cNvPr>
          <p:cNvSpPr/>
          <p:nvPr/>
        </p:nvSpPr>
        <p:spPr>
          <a:xfrm>
            <a:off x="2982345" y="5295212"/>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28" name="Graphic 27" descr="Lock with solid fill">
            <a:extLst>
              <a:ext uri="{FF2B5EF4-FFF2-40B4-BE49-F238E27FC236}">
                <a16:creationId xmlns:a16="http://schemas.microsoft.com/office/drawing/2014/main" id="{0F84CD59-C6BF-888A-AEFD-CA64469C68E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224873" y="5420846"/>
            <a:ext cx="1086203" cy="1119341"/>
          </a:xfrm>
          <a:prstGeom prst="rect">
            <a:avLst/>
          </a:prstGeom>
        </p:spPr>
      </p:pic>
      <p:sp>
        <p:nvSpPr>
          <p:cNvPr id="29" name="TextBox 28">
            <a:extLst>
              <a:ext uri="{FF2B5EF4-FFF2-40B4-BE49-F238E27FC236}">
                <a16:creationId xmlns:a16="http://schemas.microsoft.com/office/drawing/2014/main" id="{0575F69D-DF31-1EC6-E6B0-4701F4C34FE1}"/>
              </a:ext>
            </a:extLst>
          </p:cNvPr>
          <p:cNvSpPr txBox="1"/>
          <p:nvPr/>
        </p:nvSpPr>
        <p:spPr>
          <a:xfrm>
            <a:off x="2877043" y="5540025"/>
            <a:ext cx="173846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9: </a:t>
            </a:r>
          </a:p>
          <a:p>
            <a:pPr algn="ctr"/>
            <a:r>
              <a:rPr lang="en-GB" sz="2000" b="1" dirty="0">
                <a:solidFill>
                  <a:schemeClr val="bg1"/>
                </a:solidFill>
                <a:latin typeface="Helvetica" panose="020B0604020202020204" pitchFamily="34" charset="0"/>
                <a:cs typeface="Helvetica" panose="020B0604020202020204" pitchFamily="34" charset="0"/>
              </a:rPr>
              <a:t>Mobile responsive</a:t>
            </a:r>
          </a:p>
          <a:p>
            <a:pPr algn="ctr"/>
            <a:endParaRPr lang="en-GB" sz="2000" b="1" dirty="0">
              <a:solidFill>
                <a:schemeClr val="bg1"/>
              </a:solidFill>
            </a:endParaRPr>
          </a:p>
        </p:txBody>
      </p:sp>
    </p:spTree>
    <p:extLst>
      <p:ext uri="{BB962C8B-B14F-4D97-AF65-F5344CB8AC3E}">
        <p14:creationId xmlns:p14="http://schemas.microsoft.com/office/powerpoint/2010/main" val="36516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8"/>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551597" y="365125"/>
            <a:ext cx="10515600" cy="1325563"/>
          </a:xfrm>
        </p:spPr>
        <p:txBody>
          <a:bodyPr/>
          <a:lstStyle/>
          <a:p>
            <a:r>
              <a:rPr lang="en-GB" b="1" dirty="0">
                <a:latin typeface="Helvetica" panose="020B0604020202020204" pitchFamily="34" charset="0"/>
                <a:cs typeface="Helvetica" panose="020B0604020202020204" pitchFamily="34" charset="0"/>
              </a:rPr>
              <a:t>Tip 9: Mobile responsive</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611874" y="1717984"/>
            <a:ext cx="10515600" cy="4667250"/>
          </a:xfrm>
        </p:spPr>
        <p:txBody>
          <a:bodyPr>
            <a:normAutofit fontScale="92500" lnSpcReduction="20000"/>
          </a:bodyPr>
          <a:lstStyle/>
          <a:p>
            <a:pPr marL="0" indent="0">
              <a:buNone/>
            </a:pPr>
            <a:r>
              <a:rPr lang="en-GB" dirty="0">
                <a:solidFill>
                  <a:srgbClr val="000000"/>
                </a:solidFill>
                <a:latin typeface="Arial" panose="020B0604020202020204" pitchFamily="34" charset="0"/>
              </a:rPr>
              <a:t>Have you ever encountered a website that clearly wasn’t designed for mobile? The experience is not only frustrating but bad for the environment! All the more reason to check out your elearning resources in mobile as well as desktop view.</a:t>
            </a:r>
          </a:p>
          <a:p>
            <a:pPr marL="0" indent="0">
              <a:buNone/>
            </a:pPr>
            <a:endParaRPr lang="en-GB" dirty="0">
              <a:solidFill>
                <a:srgbClr val="000000"/>
              </a:solidFill>
              <a:latin typeface="Arial" panose="020B0604020202020204" pitchFamily="34" charset="0"/>
            </a:endParaRPr>
          </a:p>
          <a:p>
            <a:pPr marL="0" indent="0">
              <a:buNone/>
            </a:pPr>
            <a:r>
              <a:rPr lang="en-GB" b="1" dirty="0">
                <a:solidFill>
                  <a:srgbClr val="000000"/>
                </a:solidFill>
                <a:latin typeface="Arial" panose="020B0604020202020204" pitchFamily="34" charset="0"/>
              </a:rPr>
              <a:t>Benefits of responsive design</a:t>
            </a:r>
          </a:p>
          <a:p>
            <a:r>
              <a:rPr lang="en-GB" dirty="0">
                <a:latin typeface="Arial" panose="020B0604020202020204" pitchFamily="34" charset="0"/>
                <a:cs typeface="Arial" panose="020B0604020202020204" pitchFamily="34" charset="0"/>
              </a:rPr>
              <a:t>Energy usage is reduced in well performing sites and when users have streamlined experiences.</a:t>
            </a:r>
          </a:p>
          <a:p>
            <a:r>
              <a:rPr lang="en-GB" dirty="0">
                <a:latin typeface="Arial" panose="020B0604020202020204" pitchFamily="34" charset="0"/>
                <a:cs typeface="Arial" panose="020B0604020202020204" pitchFamily="34" charset="0"/>
              </a:rPr>
              <a:t>Smaller devices are often use less energy.</a:t>
            </a:r>
          </a:p>
          <a:p>
            <a:r>
              <a:rPr lang="en-GB" dirty="0">
                <a:solidFill>
                  <a:srgbClr val="000000"/>
                </a:solidFill>
                <a:latin typeface="Arial" panose="020B0604020202020204" pitchFamily="34" charset="0"/>
                <a:cs typeface="Arial" panose="020B0604020202020204" pitchFamily="34" charset="0"/>
              </a:rPr>
              <a:t>Social equity: not everyone may have a laptop but they will more than likely have a phone.</a:t>
            </a:r>
          </a:p>
          <a:p>
            <a:r>
              <a:rPr lang="en-GB" dirty="0">
                <a:solidFill>
                  <a:srgbClr val="000000"/>
                </a:solidFill>
                <a:latin typeface="Arial" panose="020B0604020202020204" pitchFamily="34" charset="0"/>
                <a:cs typeface="Arial" panose="020B0604020202020204" pitchFamily="34" charset="0"/>
              </a:rPr>
              <a:t>Flexibility of access, students can access content on their choice of device and when on the move.</a:t>
            </a:r>
          </a:p>
        </p:txBody>
      </p:sp>
      <p:sp>
        <p:nvSpPr>
          <p:cNvPr id="6" name="Rectangle: Rounded Corners 4">
            <a:extLst>
              <a:ext uri="{FF2B5EF4-FFF2-40B4-BE49-F238E27FC236}">
                <a16:creationId xmlns:a16="http://schemas.microsoft.com/office/drawing/2014/main" id="{4792490F-F66E-BD67-3696-E68BD7ED02E0}"/>
              </a:ext>
            </a:extLst>
          </p:cNvPr>
          <p:cNvSpPr/>
          <p:nvPr/>
        </p:nvSpPr>
        <p:spPr>
          <a:xfrm>
            <a:off x="408295" y="1547286"/>
            <a:ext cx="10802203" cy="494558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Question Time</a:t>
            </a:r>
          </a:p>
          <a:p>
            <a:pPr algn="ctr"/>
            <a:endParaRPr lang="en-GB" sz="2800" b="1" dirty="0">
              <a:latin typeface="Helvetica" panose="020B0604020202020204" pitchFamily="34" charset="0"/>
              <a:cs typeface="Helvetica" panose="020B0604020202020204" pitchFamily="34" charset="0"/>
            </a:endParaRPr>
          </a:p>
          <a:p>
            <a:pPr algn="ctr"/>
            <a:r>
              <a:rPr lang="en-GB" sz="2800" dirty="0">
                <a:latin typeface="Helvetica" panose="020B0604020202020204" pitchFamily="34" charset="0"/>
                <a:cs typeface="Helvetica" panose="020B0604020202020204" pitchFamily="34" charset="0"/>
              </a:rPr>
              <a:t>Smartphones are the most commonly used device by UK HE students for learning. </a:t>
            </a: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p:txBody>
      </p:sp>
      <p:sp>
        <p:nvSpPr>
          <p:cNvPr id="7" name="Rectangle: Rounded Corners 5">
            <a:extLst>
              <a:ext uri="{FF2B5EF4-FFF2-40B4-BE49-F238E27FC236}">
                <a16:creationId xmlns:a16="http://schemas.microsoft.com/office/drawing/2014/main" id="{3E289212-F45A-C3FC-B664-7348731374BC}"/>
              </a:ext>
            </a:extLst>
          </p:cNvPr>
          <p:cNvSpPr/>
          <p:nvPr/>
        </p:nvSpPr>
        <p:spPr>
          <a:xfrm>
            <a:off x="1979629" y="4147794"/>
            <a:ext cx="2941163" cy="87669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True</a:t>
            </a:r>
          </a:p>
        </p:txBody>
      </p:sp>
      <p:sp>
        <p:nvSpPr>
          <p:cNvPr id="9" name="Rectangle: Rounded Corners 6">
            <a:extLst>
              <a:ext uri="{FF2B5EF4-FFF2-40B4-BE49-F238E27FC236}">
                <a16:creationId xmlns:a16="http://schemas.microsoft.com/office/drawing/2014/main" id="{5EA60F7B-C858-C4C7-FFC8-D4C2C9EAC972}"/>
              </a:ext>
            </a:extLst>
          </p:cNvPr>
          <p:cNvSpPr/>
          <p:nvPr/>
        </p:nvSpPr>
        <p:spPr>
          <a:xfrm>
            <a:off x="6487213" y="4147793"/>
            <a:ext cx="2941163" cy="87669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False</a:t>
            </a:r>
          </a:p>
        </p:txBody>
      </p:sp>
      <p:sp>
        <p:nvSpPr>
          <p:cNvPr id="10" name="TextBox 9">
            <a:extLst>
              <a:ext uri="{FF2B5EF4-FFF2-40B4-BE49-F238E27FC236}">
                <a16:creationId xmlns:a16="http://schemas.microsoft.com/office/drawing/2014/main" id="{4F362955-1990-B22D-FD99-B763EE798711}"/>
              </a:ext>
            </a:extLst>
          </p:cNvPr>
          <p:cNvSpPr txBox="1"/>
          <p:nvPr/>
        </p:nvSpPr>
        <p:spPr>
          <a:xfrm>
            <a:off x="1298054" y="5367974"/>
            <a:ext cx="8732211" cy="923330"/>
          </a:xfrm>
          <a:prstGeom prst="rect">
            <a:avLst/>
          </a:prstGeom>
          <a:noFill/>
        </p:spPr>
        <p:txBody>
          <a:bodyPr wrap="square" rtlCol="0">
            <a:spAutoFit/>
          </a:bodyPr>
          <a:lstStyle/>
          <a:p>
            <a:r>
              <a:rPr lang="en-US" dirty="0">
                <a:solidFill>
                  <a:schemeClr val="bg1"/>
                </a:solidFill>
              </a:rPr>
              <a:t>False! According to </a:t>
            </a:r>
            <a:r>
              <a:rPr lang="en-US" dirty="0">
                <a:solidFill>
                  <a:schemeClr val="bg1"/>
                </a:solidFill>
                <a:hlinkClick r:id="rId2"/>
              </a:rPr>
              <a:t>a Jisc survey </a:t>
            </a:r>
            <a:r>
              <a:rPr lang="en-US" dirty="0">
                <a:solidFill>
                  <a:schemeClr val="bg1"/>
                </a:solidFill>
              </a:rPr>
              <a:t>93% of university students use laptops for learning, however smartphones are also used by 63%. In addition, most students use two devices for learning.</a:t>
            </a:r>
          </a:p>
        </p:txBody>
      </p:sp>
      <p:sp>
        <p:nvSpPr>
          <p:cNvPr id="8" name="Circle: Hollow 7">
            <a:extLst>
              <a:ext uri="{FF2B5EF4-FFF2-40B4-BE49-F238E27FC236}">
                <a16:creationId xmlns:a16="http://schemas.microsoft.com/office/drawing/2014/main" id="{9C8A09E9-26A9-FA64-979A-90F2B414F509}"/>
              </a:ext>
            </a:extLst>
          </p:cNvPr>
          <p:cNvSpPr/>
          <p:nvPr/>
        </p:nvSpPr>
        <p:spPr>
          <a:xfrm>
            <a:off x="7463272" y="4147793"/>
            <a:ext cx="989044" cy="876693"/>
          </a:xfrm>
          <a:prstGeom prst="donut">
            <a:avLst/>
          </a:prstGeom>
          <a:solidFill>
            <a:srgbClr val="66FF33"/>
          </a:solidFill>
          <a:ln>
            <a:solidFill>
              <a:srgbClr val="66FF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612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heel(1)">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6" grpId="0" animBg="1"/>
      <p:bldP spid="7" grpId="0" animBg="1"/>
      <p:bldP spid="9" grpId="0" animBg="1"/>
      <p:bldP spid="10"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CFD8F20-FB16-DC5F-5068-1A6F5A342B20}"/>
              </a:ext>
            </a:extLst>
          </p:cNvPr>
          <p:cNvSpPr txBox="1"/>
          <p:nvPr/>
        </p:nvSpPr>
        <p:spPr>
          <a:xfrm>
            <a:off x="1273517"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
        <p:nvSpPr>
          <p:cNvPr id="8" name="TextBox 7">
            <a:extLst>
              <a:ext uri="{FF2B5EF4-FFF2-40B4-BE49-F238E27FC236}">
                <a16:creationId xmlns:a16="http://schemas.microsoft.com/office/drawing/2014/main" id="{F4C035AF-6F2A-4DA6-0241-C6B29493EAC9}"/>
              </a:ext>
            </a:extLst>
          </p:cNvPr>
          <p:cNvSpPr txBox="1"/>
          <p:nvPr/>
        </p:nvSpPr>
        <p:spPr>
          <a:xfrm>
            <a:off x="5416062" y="4121834"/>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F2D6F5AA-B607-92F9-F677-1ACFDA987404}"/>
              </a:ext>
            </a:extLst>
          </p:cNvPr>
          <p:cNvSpPr/>
          <p:nvPr/>
        </p:nvSpPr>
        <p:spPr>
          <a:xfrm>
            <a:off x="3932219"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69E8B25-CC06-B4ED-C197-0CBB070A32E7}"/>
              </a:ext>
            </a:extLst>
          </p:cNvPr>
          <p:cNvSpPr txBox="1"/>
          <p:nvPr/>
        </p:nvSpPr>
        <p:spPr>
          <a:xfrm>
            <a:off x="3991509" y="3915892"/>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6: Navigation</a:t>
            </a:r>
          </a:p>
          <a:p>
            <a:pPr algn="ctr"/>
            <a:endParaRPr lang="en-GB" sz="2000" b="1" dirty="0">
              <a:solidFill>
                <a:schemeClr val="bg1"/>
              </a:solidFill>
            </a:endParaRPr>
          </a:p>
        </p:txBody>
      </p:sp>
      <p:sp>
        <p:nvSpPr>
          <p:cNvPr id="7" name="TextBox 6">
            <a:extLst>
              <a:ext uri="{FF2B5EF4-FFF2-40B4-BE49-F238E27FC236}">
                <a16:creationId xmlns:a16="http://schemas.microsoft.com/office/drawing/2014/main" id="{4B8E878A-D6A6-6CC3-3F8B-E43680F9E3B4}"/>
              </a:ext>
            </a:extLst>
          </p:cNvPr>
          <p:cNvSpPr txBox="1"/>
          <p:nvPr/>
        </p:nvSpPr>
        <p:spPr>
          <a:xfrm>
            <a:off x="8148791" y="4150117"/>
            <a:ext cx="184731" cy="369332"/>
          </a:xfrm>
          <a:prstGeom prst="rect">
            <a:avLst/>
          </a:prstGeom>
          <a:noFill/>
        </p:spPr>
        <p:txBody>
          <a:bodyPr wrap="none" rtlCol="0">
            <a:spAutoFit/>
          </a:bodyPr>
          <a:lstStyle/>
          <a:p>
            <a:endParaRPr lang="en-US" dirty="0"/>
          </a:p>
        </p:txBody>
      </p:sp>
      <p:sp>
        <p:nvSpPr>
          <p:cNvPr id="9" name="Oval 8">
            <a:extLst>
              <a:ext uri="{FF2B5EF4-FFF2-40B4-BE49-F238E27FC236}">
                <a16:creationId xmlns:a16="http://schemas.microsoft.com/office/drawing/2014/main" id="{C25940A8-9A9F-7033-7BC5-5CC72276707D}"/>
              </a:ext>
            </a:extLst>
          </p:cNvPr>
          <p:cNvSpPr/>
          <p:nvPr/>
        </p:nvSpPr>
        <p:spPr>
          <a:xfrm>
            <a:off x="6757647" y="356194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616BAB0B-CB5F-0B8E-99FC-E88F132A2E86}"/>
              </a:ext>
            </a:extLst>
          </p:cNvPr>
          <p:cNvSpPr txBox="1"/>
          <p:nvPr/>
        </p:nvSpPr>
        <p:spPr>
          <a:xfrm>
            <a:off x="6647056" y="3898998"/>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7: Consistency</a:t>
            </a:r>
          </a:p>
          <a:p>
            <a:pPr algn="ctr"/>
            <a:endParaRPr lang="en-GB" sz="2000" b="1" dirty="0">
              <a:solidFill>
                <a:schemeClr val="bg1"/>
              </a:solidFill>
            </a:endParaRPr>
          </a:p>
        </p:txBody>
      </p:sp>
      <p:sp>
        <p:nvSpPr>
          <p:cNvPr id="3" name="TextBox 2">
            <a:extLst>
              <a:ext uri="{FF2B5EF4-FFF2-40B4-BE49-F238E27FC236}">
                <a16:creationId xmlns:a16="http://schemas.microsoft.com/office/drawing/2014/main" id="{129118C3-7FA7-DABB-551F-85D4704BFBFC}"/>
              </a:ext>
            </a:extLst>
          </p:cNvPr>
          <p:cNvSpPr txBox="1"/>
          <p:nvPr/>
        </p:nvSpPr>
        <p:spPr>
          <a:xfrm>
            <a:off x="2057069" y="5782878"/>
            <a:ext cx="184731" cy="369332"/>
          </a:xfrm>
          <a:prstGeom prst="rect">
            <a:avLst/>
          </a:prstGeom>
          <a:noFill/>
        </p:spPr>
        <p:txBody>
          <a:bodyPr wrap="none" rtlCol="0">
            <a:spAutoFit/>
          </a:bodyPr>
          <a:lstStyle/>
          <a:p>
            <a:endParaRPr lang="en-US" dirty="0"/>
          </a:p>
        </p:txBody>
      </p:sp>
      <p:sp>
        <p:nvSpPr>
          <p:cNvPr id="5" name="Oval 4">
            <a:extLst>
              <a:ext uri="{FF2B5EF4-FFF2-40B4-BE49-F238E27FC236}">
                <a16:creationId xmlns:a16="http://schemas.microsoft.com/office/drawing/2014/main" id="{ED650BE1-216C-1E6A-9F52-9E84FAFA5891}"/>
              </a:ext>
            </a:extLst>
          </p:cNvPr>
          <p:cNvSpPr/>
          <p:nvPr/>
        </p:nvSpPr>
        <p:spPr>
          <a:xfrm>
            <a:off x="573226" y="5208778"/>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5041EC13-D4E8-3225-CABE-41338D700DF6}"/>
              </a:ext>
            </a:extLst>
          </p:cNvPr>
          <p:cNvSpPr txBox="1"/>
          <p:nvPr/>
        </p:nvSpPr>
        <p:spPr>
          <a:xfrm>
            <a:off x="462635" y="5644378"/>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8: User attention</a:t>
            </a:r>
          </a:p>
          <a:p>
            <a:pPr algn="ctr"/>
            <a:endParaRPr lang="en-GB" sz="2000" b="1" dirty="0">
              <a:solidFill>
                <a:schemeClr val="bg1"/>
              </a:solidFill>
            </a:endParaRPr>
          </a:p>
        </p:txBody>
      </p:sp>
      <p:sp>
        <p:nvSpPr>
          <p:cNvPr id="13" name="TextBox 12">
            <a:extLst>
              <a:ext uri="{FF2B5EF4-FFF2-40B4-BE49-F238E27FC236}">
                <a16:creationId xmlns:a16="http://schemas.microsoft.com/office/drawing/2014/main" id="{22012930-178A-D9ED-A040-00B2B09F276A}"/>
              </a:ext>
            </a:extLst>
          </p:cNvPr>
          <p:cNvSpPr txBox="1"/>
          <p:nvPr/>
        </p:nvSpPr>
        <p:spPr>
          <a:xfrm>
            <a:off x="4466188" y="5869312"/>
            <a:ext cx="184731" cy="369332"/>
          </a:xfrm>
          <a:prstGeom prst="rect">
            <a:avLst/>
          </a:prstGeom>
          <a:noFill/>
        </p:spPr>
        <p:txBody>
          <a:bodyPr wrap="none" rtlCol="0">
            <a:spAutoFit/>
          </a:bodyPr>
          <a:lstStyle/>
          <a:p>
            <a:endParaRPr lang="en-US" dirty="0"/>
          </a:p>
        </p:txBody>
      </p:sp>
      <p:sp>
        <p:nvSpPr>
          <p:cNvPr id="22" name="Oval 21">
            <a:extLst>
              <a:ext uri="{FF2B5EF4-FFF2-40B4-BE49-F238E27FC236}">
                <a16:creationId xmlns:a16="http://schemas.microsoft.com/office/drawing/2014/main" id="{BADE1DB8-6A89-7927-5E2E-2A86ECE2459A}"/>
              </a:ext>
            </a:extLst>
          </p:cNvPr>
          <p:cNvSpPr/>
          <p:nvPr/>
        </p:nvSpPr>
        <p:spPr>
          <a:xfrm>
            <a:off x="2982345" y="5295212"/>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0575F69D-DF31-1EC6-E6B0-4701F4C34FE1}"/>
              </a:ext>
            </a:extLst>
          </p:cNvPr>
          <p:cNvSpPr txBox="1"/>
          <p:nvPr/>
        </p:nvSpPr>
        <p:spPr>
          <a:xfrm>
            <a:off x="2884825" y="5494367"/>
            <a:ext cx="173846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9: </a:t>
            </a:r>
          </a:p>
          <a:p>
            <a:pPr algn="ctr"/>
            <a:r>
              <a:rPr lang="en-GB" sz="2000" b="1" dirty="0">
                <a:solidFill>
                  <a:schemeClr val="bg1"/>
                </a:solidFill>
                <a:latin typeface="Helvetica" panose="020B0604020202020204" pitchFamily="34" charset="0"/>
                <a:cs typeface="Helvetica" panose="020B0604020202020204" pitchFamily="34" charset="0"/>
              </a:rPr>
              <a:t>Mobile responsive</a:t>
            </a:r>
          </a:p>
          <a:p>
            <a:pPr algn="ctr"/>
            <a:endParaRPr lang="en-GB" sz="2000" b="1" dirty="0">
              <a:solidFill>
                <a:schemeClr val="bg1"/>
              </a:solidFill>
            </a:endParaRPr>
          </a:p>
        </p:txBody>
      </p:sp>
      <p:sp>
        <p:nvSpPr>
          <p:cNvPr id="14" name="TextBox 13">
            <a:extLst>
              <a:ext uri="{FF2B5EF4-FFF2-40B4-BE49-F238E27FC236}">
                <a16:creationId xmlns:a16="http://schemas.microsoft.com/office/drawing/2014/main" id="{B3AE1B88-A006-A903-209D-774FFCF9FD1E}"/>
              </a:ext>
            </a:extLst>
          </p:cNvPr>
          <p:cNvSpPr txBox="1"/>
          <p:nvPr/>
        </p:nvSpPr>
        <p:spPr>
          <a:xfrm>
            <a:off x="7026004" y="5893518"/>
            <a:ext cx="184731" cy="369332"/>
          </a:xfrm>
          <a:prstGeom prst="rect">
            <a:avLst/>
          </a:prstGeom>
          <a:noFill/>
        </p:spPr>
        <p:txBody>
          <a:bodyPr wrap="none" rtlCol="0">
            <a:spAutoFit/>
          </a:bodyPr>
          <a:lstStyle/>
          <a:p>
            <a:endParaRPr lang="en-US" dirty="0"/>
          </a:p>
        </p:txBody>
      </p:sp>
      <p:sp>
        <p:nvSpPr>
          <p:cNvPr id="30" name="Oval 29">
            <a:extLst>
              <a:ext uri="{FF2B5EF4-FFF2-40B4-BE49-F238E27FC236}">
                <a16:creationId xmlns:a16="http://schemas.microsoft.com/office/drawing/2014/main" id="{87CF46BB-2AB6-A7E8-2A53-AE8A12C55B78}"/>
              </a:ext>
            </a:extLst>
          </p:cNvPr>
          <p:cNvSpPr/>
          <p:nvPr/>
        </p:nvSpPr>
        <p:spPr>
          <a:xfrm>
            <a:off x="5542161" y="5319418"/>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1" name="Graphic 30" descr="Lock with solid fill">
            <a:extLst>
              <a:ext uri="{FF2B5EF4-FFF2-40B4-BE49-F238E27FC236}">
                <a16:creationId xmlns:a16="http://schemas.microsoft.com/office/drawing/2014/main" id="{36CAE778-699F-BD06-7B16-D1B51A37465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84689" y="5445052"/>
            <a:ext cx="1086203" cy="1119341"/>
          </a:xfrm>
          <a:prstGeom prst="rect">
            <a:avLst/>
          </a:prstGeom>
        </p:spPr>
      </p:pic>
      <p:sp>
        <p:nvSpPr>
          <p:cNvPr id="32" name="TextBox 31">
            <a:extLst>
              <a:ext uri="{FF2B5EF4-FFF2-40B4-BE49-F238E27FC236}">
                <a16:creationId xmlns:a16="http://schemas.microsoft.com/office/drawing/2014/main" id="{76F7F95C-5D96-2D4C-1703-295506ED66D8}"/>
              </a:ext>
            </a:extLst>
          </p:cNvPr>
          <p:cNvSpPr txBox="1"/>
          <p:nvPr/>
        </p:nvSpPr>
        <p:spPr>
          <a:xfrm>
            <a:off x="5442869" y="5717094"/>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10: </a:t>
            </a:r>
          </a:p>
          <a:p>
            <a:pPr algn="ctr"/>
            <a:r>
              <a:rPr lang="en-GB" sz="2000" b="1" dirty="0">
                <a:solidFill>
                  <a:schemeClr val="bg1"/>
                </a:solidFill>
                <a:latin typeface="Helvetica" panose="020B0604020202020204" pitchFamily="34" charset="0"/>
                <a:cs typeface="Helvetica" panose="020B0604020202020204" pitchFamily="34" charset="0"/>
              </a:rPr>
              <a:t>Necessity</a:t>
            </a:r>
          </a:p>
          <a:p>
            <a:pPr algn="ctr"/>
            <a:endParaRPr lang="en-GB" sz="2000" b="1" dirty="0">
              <a:solidFill>
                <a:schemeClr val="bg1"/>
              </a:solidFill>
            </a:endParaRPr>
          </a:p>
        </p:txBody>
      </p:sp>
    </p:spTree>
    <p:extLst>
      <p:ext uri="{BB962C8B-B14F-4D97-AF65-F5344CB8AC3E}">
        <p14:creationId xmlns:p14="http://schemas.microsoft.com/office/powerpoint/2010/main" val="154294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551597" y="365125"/>
            <a:ext cx="10515600" cy="1325563"/>
          </a:xfrm>
        </p:spPr>
        <p:txBody>
          <a:bodyPr/>
          <a:lstStyle/>
          <a:p>
            <a:r>
              <a:rPr lang="en-GB" b="1" dirty="0">
                <a:latin typeface="Helvetica" panose="020B0604020202020204" pitchFamily="34" charset="0"/>
                <a:cs typeface="Helvetica" panose="020B0604020202020204" pitchFamily="34" charset="0"/>
              </a:rPr>
              <a:t>Tip 10: Necessity</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611874" y="1717984"/>
            <a:ext cx="10515600" cy="4667250"/>
          </a:xfrm>
        </p:spPr>
        <p:txBody>
          <a:bodyPr>
            <a:normAutofit/>
          </a:bodyPr>
          <a:lstStyle/>
          <a:p>
            <a:pPr marL="0" indent="0">
              <a:buNone/>
            </a:pPr>
            <a:r>
              <a:rPr lang="en-GB" dirty="0">
                <a:solidFill>
                  <a:srgbClr val="000000"/>
                </a:solidFill>
                <a:latin typeface="Arial" panose="020B0604020202020204" pitchFamily="34" charset="0"/>
              </a:rPr>
              <a:t>The most existential of all the tips: is your elearning content or service really necessary? </a:t>
            </a:r>
          </a:p>
          <a:p>
            <a:pPr marL="0" indent="0">
              <a:buNone/>
            </a:pPr>
            <a:r>
              <a:rPr lang="en-GB" dirty="0">
                <a:solidFill>
                  <a:srgbClr val="000000"/>
                </a:solidFill>
                <a:latin typeface="Arial" panose="020B0604020202020204" pitchFamily="34" charset="0"/>
              </a:rPr>
              <a:t>Okay, maybe some aspects are non-negotiable, </a:t>
            </a:r>
            <a:r>
              <a:rPr lang="en-GB" dirty="0" err="1">
                <a:solidFill>
                  <a:srgbClr val="000000"/>
                </a:solidFill>
                <a:latin typeface="Arial" panose="020B0604020202020204" pitchFamily="34" charset="0"/>
              </a:rPr>
              <a:t>ie</a:t>
            </a:r>
            <a:r>
              <a:rPr lang="en-GB" dirty="0">
                <a:solidFill>
                  <a:srgbClr val="000000"/>
                </a:solidFill>
                <a:latin typeface="Arial" panose="020B0604020202020204" pitchFamily="34" charset="0"/>
              </a:rPr>
              <a:t> the unit’s Moodle page or whatever your online learning space is.</a:t>
            </a:r>
          </a:p>
          <a:p>
            <a:pPr marL="0" indent="0">
              <a:buNone/>
            </a:pPr>
            <a:r>
              <a:rPr lang="en-GB" dirty="0">
                <a:solidFill>
                  <a:srgbClr val="000000"/>
                </a:solidFill>
                <a:latin typeface="Arial" panose="020B0604020202020204" pitchFamily="34" charset="0"/>
              </a:rPr>
              <a:t>But do you need to create bespoke content for everything? What pre-existing videos, PDFs, blog posts etc are out there that you can you link to or reuse? </a:t>
            </a:r>
          </a:p>
          <a:p>
            <a:pPr marL="0" indent="0">
              <a:buNone/>
            </a:pPr>
            <a:r>
              <a:rPr lang="en-GB" dirty="0">
                <a:solidFill>
                  <a:srgbClr val="000000"/>
                </a:solidFill>
                <a:latin typeface="Arial" panose="020B0604020202020204" pitchFamily="34" charset="0"/>
              </a:rPr>
              <a:t>Don’t waste digital space, time and resources on something that doesn’t need to be made. </a:t>
            </a:r>
          </a:p>
          <a:p>
            <a:pPr marL="0" indent="0">
              <a:buNone/>
            </a:pPr>
            <a:endParaRPr lang="en-GB" dirty="0">
              <a:solidFill>
                <a:srgbClr val="000000"/>
              </a:solidFill>
              <a:latin typeface="Arial" panose="020B0604020202020204" pitchFamily="34" charset="0"/>
            </a:endParaRPr>
          </a:p>
        </p:txBody>
      </p:sp>
      <p:sp>
        <p:nvSpPr>
          <p:cNvPr id="11" name="Rectangle: Rounded Corners 3">
            <a:extLst>
              <a:ext uri="{FF2B5EF4-FFF2-40B4-BE49-F238E27FC236}">
                <a16:creationId xmlns:a16="http://schemas.microsoft.com/office/drawing/2014/main" id="{3F707588-0A08-1FE3-0161-3D8198DEC1C4}"/>
              </a:ext>
            </a:extLst>
          </p:cNvPr>
          <p:cNvSpPr/>
          <p:nvPr/>
        </p:nvSpPr>
        <p:spPr>
          <a:xfrm>
            <a:off x="342217" y="1454781"/>
            <a:ext cx="11507565" cy="5038094"/>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Question time:</a:t>
            </a:r>
            <a:endParaRPr lang="en-GB" sz="2400" dirty="0">
              <a:latin typeface="Helvetica" panose="020B0604020202020204" pitchFamily="34" charset="0"/>
              <a:cs typeface="Helvetica" panose="020B0604020202020204" pitchFamily="34" charset="0"/>
            </a:endParaRPr>
          </a:p>
          <a:p>
            <a:endParaRPr lang="en-GB" sz="2400" dirty="0">
              <a:latin typeface="Helvetica" panose="020B0604020202020204" pitchFamily="34" charset="0"/>
              <a:cs typeface="Helvetica" panose="020B0604020202020204" pitchFamily="34" charset="0"/>
            </a:endParaRPr>
          </a:p>
          <a:p>
            <a:r>
              <a:rPr lang="en-GB" sz="2400" dirty="0">
                <a:latin typeface="Helvetica" panose="020B0604020202020204" pitchFamily="34" charset="0"/>
                <a:cs typeface="Helvetica" panose="020B0604020202020204" pitchFamily="34" charset="0"/>
              </a:rPr>
              <a:t>Sometimes it may seem easier to make everything yourself… but ask yourself which option really seems best?</a:t>
            </a:r>
          </a:p>
          <a:p>
            <a:pPr marL="457200" indent="-457200">
              <a:buFont typeface="+mj-lt"/>
              <a:buAutoNum type="alphaLcParenR"/>
            </a:pPr>
            <a:r>
              <a:rPr lang="en-GB" sz="2400" dirty="0">
                <a:latin typeface="Helvetica Neue" panose="02000503000000020004" pitchFamily="2" charset="0"/>
                <a:ea typeface="Helvetica Neue" panose="02000503000000020004" pitchFamily="2" charset="0"/>
                <a:cs typeface="Helvetica Neue" panose="02000503000000020004" pitchFamily="2" charset="0"/>
              </a:rPr>
              <a:t>Independently creating all the materials you need for your project without consulting colleagues.</a:t>
            </a:r>
          </a:p>
          <a:p>
            <a:pPr marL="457200" indent="-457200">
              <a:buFont typeface="+mj-lt"/>
              <a:buAutoNum type="alphaLcParenR"/>
            </a:pPr>
            <a:r>
              <a:rPr lang="en-GB" sz="2400" dirty="0">
                <a:latin typeface="Helvetica Neue" panose="02000503000000020004" pitchFamily="2" charset="0"/>
                <a:ea typeface="Helvetica Neue" panose="02000503000000020004" pitchFamily="2" charset="0"/>
                <a:cs typeface="Helvetica Neue" panose="02000503000000020004" pitchFamily="2" charset="0"/>
              </a:rPr>
              <a:t>Proactively connecting with colleagues and networks to share resources, ideas, and collaborate on content creation to avoid duplicating efforts.</a:t>
            </a:r>
          </a:p>
          <a:p>
            <a:pPr marL="457200" indent="-457200">
              <a:buFont typeface="+mj-lt"/>
              <a:buAutoNum type="alphaLcParenR"/>
            </a:pPr>
            <a:endParaRPr lang="en-GB" sz="2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7305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A08B98A5-6F2C-1E7E-A1B4-F457CCD1F37B}"/>
              </a:ext>
            </a:extLst>
          </p:cNvPr>
          <p:cNvSpPr/>
          <p:nvPr/>
        </p:nvSpPr>
        <p:spPr>
          <a:xfrm>
            <a:off x="7943014" y="195676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527809" y="2347434"/>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3: Documents</a:t>
            </a:r>
          </a:p>
          <a:p>
            <a:pPr algn="ctr"/>
            <a:endParaRPr lang="en-GB" sz="2000" b="1" dirty="0">
              <a:solidFill>
                <a:schemeClr val="bg1"/>
              </a:solidFill>
            </a:endParaRPr>
          </a:p>
        </p:txBody>
      </p:sp>
      <p:sp>
        <p:nvSpPr>
          <p:cNvPr id="11" name="TextBox 10">
            <a:extLst>
              <a:ext uri="{FF2B5EF4-FFF2-40B4-BE49-F238E27FC236}">
                <a16:creationId xmlns:a16="http://schemas.microsoft.com/office/drawing/2014/main" id="{65E45735-1FE2-B530-D425-889D71DC3768}"/>
              </a:ext>
            </a:extLst>
          </p:cNvPr>
          <p:cNvSpPr txBox="1"/>
          <p:nvPr/>
        </p:nvSpPr>
        <p:spPr>
          <a:xfrm>
            <a:off x="7976188" y="2266164"/>
            <a:ext cx="156858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4: Duplicate Data</a:t>
            </a:r>
          </a:p>
          <a:p>
            <a:pPr algn="ctr"/>
            <a:endParaRPr lang="en-GB" sz="2000" b="1" dirty="0">
              <a:solidFill>
                <a:schemeClr val="bg1"/>
              </a:solidFill>
            </a:endParaRPr>
          </a:p>
        </p:txBody>
      </p:sp>
      <p:sp>
        <p:nvSpPr>
          <p:cNvPr id="20" name="Oval 19">
            <a:extLst>
              <a:ext uri="{FF2B5EF4-FFF2-40B4-BE49-F238E27FC236}">
                <a16:creationId xmlns:a16="http://schemas.microsoft.com/office/drawing/2014/main" id="{0F77ABAC-C620-89E7-623F-59ADDC689F3B}"/>
              </a:ext>
            </a:extLst>
          </p:cNvPr>
          <p:cNvSpPr/>
          <p:nvPr/>
        </p:nvSpPr>
        <p:spPr>
          <a:xfrm>
            <a:off x="1273517"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CFD8F20-FB16-DC5F-5068-1A6F5A342B20}"/>
              </a:ext>
            </a:extLst>
          </p:cNvPr>
          <p:cNvSpPr txBox="1"/>
          <p:nvPr/>
        </p:nvSpPr>
        <p:spPr>
          <a:xfrm>
            <a:off x="1273517" y="3893568"/>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5: Ideation</a:t>
            </a:r>
          </a:p>
          <a:p>
            <a:pPr algn="ctr"/>
            <a:endParaRPr lang="en-GB" sz="2000" b="1" dirty="0">
              <a:solidFill>
                <a:schemeClr val="bg1"/>
              </a:solidFill>
            </a:endParaRPr>
          </a:p>
        </p:txBody>
      </p:sp>
      <p:sp>
        <p:nvSpPr>
          <p:cNvPr id="8" name="TextBox 7">
            <a:extLst>
              <a:ext uri="{FF2B5EF4-FFF2-40B4-BE49-F238E27FC236}">
                <a16:creationId xmlns:a16="http://schemas.microsoft.com/office/drawing/2014/main" id="{F4C035AF-6F2A-4DA6-0241-C6B29493EAC9}"/>
              </a:ext>
            </a:extLst>
          </p:cNvPr>
          <p:cNvSpPr txBox="1"/>
          <p:nvPr/>
        </p:nvSpPr>
        <p:spPr>
          <a:xfrm>
            <a:off x="5416062" y="4121834"/>
            <a:ext cx="184731" cy="369332"/>
          </a:xfrm>
          <a:prstGeom prst="rect">
            <a:avLst/>
          </a:prstGeom>
          <a:noFill/>
        </p:spPr>
        <p:txBody>
          <a:bodyPr wrap="none" rtlCol="0">
            <a:spAutoFit/>
          </a:bodyPr>
          <a:lstStyle/>
          <a:p>
            <a:endParaRPr lang="en-US" dirty="0"/>
          </a:p>
        </p:txBody>
      </p:sp>
      <p:sp>
        <p:nvSpPr>
          <p:cNvPr id="10" name="Oval 9">
            <a:extLst>
              <a:ext uri="{FF2B5EF4-FFF2-40B4-BE49-F238E27FC236}">
                <a16:creationId xmlns:a16="http://schemas.microsoft.com/office/drawing/2014/main" id="{F2D6F5AA-B607-92F9-F677-1ACFDA987404}"/>
              </a:ext>
            </a:extLst>
          </p:cNvPr>
          <p:cNvSpPr/>
          <p:nvPr/>
        </p:nvSpPr>
        <p:spPr>
          <a:xfrm>
            <a:off x="3932219" y="3547734"/>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069E8B25-CC06-B4ED-C197-0CBB070A32E7}"/>
              </a:ext>
            </a:extLst>
          </p:cNvPr>
          <p:cNvSpPr txBox="1"/>
          <p:nvPr/>
        </p:nvSpPr>
        <p:spPr>
          <a:xfrm>
            <a:off x="3948749" y="39229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6: Navigation</a:t>
            </a:r>
          </a:p>
          <a:p>
            <a:pPr algn="ctr"/>
            <a:endParaRPr lang="en-GB" sz="2000" b="1" dirty="0">
              <a:solidFill>
                <a:schemeClr val="bg1"/>
              </a:solidFill>
            </a:endParaRPr>
          </a:p>
        </p:txBody>
      </p:sp>
      <p:sp>
        <p:nvSpPr>
          <p:cNvPr id="7" name="TextBox 6">
            <a:extLst>
              <a:ext uri="{FF2B5EF4-FFF2-40B4-BE49-F238E27FC236}">
                <a16:creationId xmlns:a16="http://schemas.microsoft.com/office/drawing/2014/main" id="{4B8E878A-D6A6-6CC3-3F8B-E43680F9E3B4}"/>
              </a:ext>
            </a:extLst>
          </p:cNvPr>
          <p:cNvSpPr txBox="1"/>
          <p:nvPr/>
        </p:nvSpPr>
        <p:spPr>
          <a:xfrm>
            <a:off x="8148791" y="4150117"/>
            <a:ext cx="184731" cy="369332"/>
          </a:xfrm>
          <a:prstGeom prst="rect">
            <a:avLst/>
          </a:prstGeom>
          <a:noFill/>
        </p:spPr>
        <p:txBody>
          <a:bodyPr wrap="none" rtlCol="0">
            <a:spAutoFit/>
          </a:bodyPr>
          <a:lstStyle/>
          <a:p>
            <a:endParaRPr lang="en-US" dirty="0"/>
          </a:p>
        </p:txBody>
      </p:sp>
      <p:sp>
        <p:nvSpPr>
          <p:cNvPr id="9" name="Oval 8">
            <a:extLst>
              <a:ext uri="{FF2B5EF4-FFF2-40B4-BE49-F238E27FC236}">
                <a16:creationId xmlns:a16="http://schemas.microsoft.com/office/drawing/2014/main" id="{C25940A8-9A9F-7033-7BC5-5CC72276707D}"/>
              </a:ext>
            </a:extLst>
          </p:cNvPr>
          <p:cNvSpPr/>
          <p:nvPr/>
        </p:nvSpPr>
        <p:spPr>
          <a:xfrm>
            <a:off x="6757647" y="3561949"/>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6" name="TextBox 25">
            <a:extLst>
              <a:ext uri="{FF2B5EF4-FFF2-40B4-BE49-F238E27FC236}">
                <a16:creationId xmlns:a16="http://schemas.microsoft.com/office/drawing/2014/main" id="{616BAB0B-CB5F-0B8E-99FC-E88F132A2E86}"/>
              </a:ext>
            </a:extLst>
          </p:cNvPr>
          <p:cNvSpPr txBox="1"/>
          <p:nvPr/>
        </p:nvSpPr>
        <p:spPr>
          <a:xfrm>
            <a:off x="6647056" y="3903385"/>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7: Consistency</a:t>
            </a:r>
          </a:p>
          <a:p>
            <a:pPr algn="ctr"/>
            <a:endParaRPr lang="en-GB" sz="2000" b="1" dirty="0">
              <a:solidFill>
                <a:schemeClr val="bg1"/>
              </a:solidFill>
            </a:endParaRPr>
          </a:p>
        </p:txBody>
      </p:sp>
      <p:sp>
        <p:nvSpPr>
          <p:cNvPr id="3" name="TextBox 2">
            <a:extLst>
              <a:ext uri="{FF2B5EF4-FFF2-40B4-BE49-F238E27FC236}">
                <a16:creationId xmlns:a16="http://schemas.microsoft.com/office/drawing/2014/main" id="{129118C3-7FA7-DABB-551F-85D4704BFBFC}"/>
              </a:ext>
            </a:extLst>
          </p:cNvPr>
          <p:cNvSpPr txBox="1"/>
          <p:nvPr/>
        </p:nvSpPr>
        <p:spPr>
          <a:xfrm>
            <a:off x="2057069" y="5782878"/>
            <a:ext cx="184731" cy="369332"/>
          </a:xfrm>
          <a:prstGeom prst="rect">
            <a:avLst/>
          </a:prstGeom>
          <a:noFill/>
        </p:spPr>
        <p:txBody>
          <a:bodyPr wrap="none" rtlCol="0">
            <a:spAutoFit/>
          </a:bodyPr>
          <a:lstStyle/>
          <a:p>
            <a:endParaRPr lang="en-US" dirty="0"/>
          </a:p>
        </p:txBody>
      </p:sp>
      <p:sp>
        <p:nvSpPr>
          <p:cNvPr id="5" name="Oval 4">
            <a:extLst>
              <a:ext uri="{FF2B5EF4-FFF2-40B4-BE49-F238E27FC236}">
                <a16:creationId xmlns:a16="http://schemas.microsoft.com/office/drawing/2014/main" id="{ED650BE1-216C-1E6A-9F52-9E84FAFA5891}"/>
              </a:ext>
            </a:extLst>
          </p:cNvPr>
          <p:cNvSpPr/>
          <p:nvPr/>
        </p:nvSpPr>
        <p:spPr>
          <a:xfrm>
            <a:off x="573226" y="5208778"/>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5041EC13-D4E8-3225-CABE-41338D700DF6}"/>
              </a:ext>
            </a:extLst>
          </p:cNvPr>
          <p:cNvSpPr txBox="1"/>
          <p:nvPr/>
        </p:nvSpPr>
        <p:spPr>
          <a:xfrm>
            <a:off x="462635" y="5644378"/>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8: User attention</a:t>
            </a:r>
          </a:p>
          <a:p>
            <a:pPr algn="ctr"/>
            <a:endParaRPr lang="en-GB" sz="2000" b="1" dirty="0">
              <a:solidFill>
                <a:schemeClr val="bg1"/>
              </a:solidFill>
            </a:endParaRPr>
          </a:p>
        </p:txBody>
      </p:sp>
      <p:sp>
        <p:nvSpPr>
          <p:cNvPr id="13" name="TextBox 12">
            <a:extLst>
              <a:ext uri="{FF2B5EF4-FFF2-40B4-BE49-F238E27FC236}">
                <a16:creationId xmlns:a16="http://schemas.microsoft.com/office/drawing/2014/main" id="{22012930-178A-D9ED-A040-00B2B09F276A}"/>
              </a:ext>
            </a:extLst>
          </p:cNvPr>
          <p:cNvSpPr txBox="1"/>
          <p:nvPr/>
        </p:nvSpPr>
        <p:spPr>
          <a:xfrm>
            <a:off x="4466188" y="5869312"/>
            <a:ext cx="184731" cy="369332"/>
          </a:xfrm>
          <a:prstGeom prst="rect">
            <a:avLst/>
          </a:prstGeom>
          <a:noFill/>
        </p:spPr>
        <p:txBody>
          <a:bodyPr wrap="none" rtlCol="0">
            <a:spAutoFit/>
          </a:bodyPr>
          <a:lstStyle/>
          <a:p>
            <a:endParaRPr lang="en-US" dirty="0"/>
          </a:p>
        </p:txBody>
      </p:sp>
      <p:sp>
        <p:nvSpPr>
          <p:cNvPr id="22" name="Oval 21">
            <a:extLst>
              <a:ext uri="{FF2B5EF4-FFF2-40B4-BE49-F238E27FC236}">
                <a16:creationId xmlns:a16="http://schemas.microsoft.com/office/drawing/2014/main" id="{BADE1DB8-6A89-7927-5E2E-2A86ECE2459A}"/>
              </a:ext>
            </a:extLst>
          </p:cNvPr>
          <p:cNvSpPr/>
          <p:nvPr/>
        </p:nvSpPr>
        <p:spPr>
          <a:xfrm>
            <a:off x="2982345" y="5295212"/>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29" name="TextBox 28">
            <a:extLst>
              <a:ext uri="{FF2B5EF4-FFF2-40B4-BE49-F238E27FC236}">
                <a16:creationId xmlns:a16="http://schemas.microsoft.com/office/drawing/2014/main" id="{0575F69D-DF31-1EC6-E6B0-4701F4C34FE1}"/>
              </a:ext>
            </a:extLst>
          </p:cNvPr>
          <p:cNvSpPr txBox="1"/>
          <p:nvPr/>
        </p:nvSpPr>
        <p:spPr>
          <a:xfrm>
            <a:off x="2884825" y="5494367"/>
            <a:ext cx="1738460" cy="1323439"/>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9: </a:t>
            </a:r>
          </a:p>
          <a:p>
            <a:pPr algn="ctr"/>
            <a:r>
              <a:rPr lang="en-GB" sz="2000" b="1" dirty="0">
                <a:solidFill>
                  <a:schemeClr val="bg1"/>
                </a:solidFill>
                <a:latin typeface="Helvetica" panose="020B0604020202020204" pitchFamily="34" charset="0"/>
                <a:cs typeface="Helvetica" panose="020B0604020202020204" pitchFamily="34" charset="0"/>
              </a:rPr>
              <a:t>Mobile responsive</a:t>
            </a:r>
          </a:p>
          <a:p>
            <a:pPr algn="ctr"/>
            <a:endParaRPr lang="en-GB" sz="2000" b="1" dirty="0">
              <a:solidFill>
                <a:schemeClr val="bg1"/>
              </a:solidFill>
            </a:endParaRPr>
          </a:p>
        </p:txBody>
      </p:sp>
      <p:sp>
        <p:nvSpPr>
          <p:cNvPr id="14" name="TextBox 13">
            <a:extLst>
              <a:ext uri="{FF2B5EF4-FFF2-40B4-BE49-F238E27FC236}">
                <a16:creationId xmlns:a16="http://schemas.microsoft.com/office/drawing/2014/main" id="{B3AE1B88-A006-A903-209D-774FFCF9FD1E}"/>
              </a:ext>
            </a:extLst>
          </p:cNvPr>
          <p:cNvSpPr txBox="1"/>
          <p:nvPr/>
        </p:nvSpPr>
        <p:spPr>
          <a:xfrm>
            <a:off x="7026004" y="5893518"/>
            <a:ext cx="184731" cy="369332"/>
          </a:xfrm>
          <a:prstGeom prst="rect">
            <a:avLst/>
          </a:prstGeom>
          <a:noFill/>
        </p:spPr>
        <p:txBody>
          <a:bodyPr wrap="none" rtlCol="0">
            <a:spAutoFit/>
          </a:bodyPr>
          <a:lstStyle/>
          <a:p>
            <a:endParaRPr lang="en-US" dirty="0"/>
          </a:p>
        </p:txBody>
      </p:sp>
      <p:sp>
        <p:nvSpPr>
          <p:cNvPr id="30" name="Oval 29">
            <a:extLst>
              <a:ext uri="{FF2B5EF4-FFF2-40B4-BE49-F238E27FC236}">
                <a16:creationId xmlns:a16="http://schemas.microsoft.com/office/drawing/2014/main" id="{87CF46BB-2AB6-A7E8-2A53-AE8A12C55B78}"/>
              </a:ext>
            </a:extLst>
          </p:cNvPr>
          <p:cNvSpPr/>
          <p:nvPr/>
        </p:nvSpPr>
        <p:spPr>
          <a:xfrm>
            <a:off x="5542161" y="5319418"/>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2" name="TextBox 31">
            <a:extLst>
              <a:ext uri="{FF2B5EF4-FFF2-40B4-BE49-F238E27FC236}">
                <a16:creationId xmlns:a16="http://schemas.microsoft.com/office/drawing/2014/main" id="{76F7F95C-5D96-2D4C-1703-295506ED66D8}"/>
              </a:ext>
            </a:extLst>
          </p:cNvPr>
          <p:cNvSpPr txBox="1"/>
          <p:nvPr/>
        </p:nvSpPr>
        <p:spPr>
          <a:xfrm>
            <a:off x="5527809" y="5682625"/>
            <a:ext cx="173846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10: </a:t>
            </a:r>
          </a:p>
          <a:p>
            <a:pPr algn="ctr"/>
            <a:r>
              <a:rPr lang="en-GB" sz="2000" b="1" dirty="0">
                <a:solidFill>
                  <a:schemeClr val="bg1"/>
                </a:solidFill>
                <a:latin typeface="Helvetica" panose="020B0604020202020204" pitchFamily="34" charset="0"/>
                <a:cs typeface="Helvetica" panose="020B0604020202020204" pitchFamily="34" charset="0"/>
              </a:rPr>
              <a:t>Necessity</a:t>
            </a:r>
          </a:p>
          <a:p>
            <a:pPr algn="ctr"/>
            <a:endParaRPr lang="en-GB" sz="2000" b="1" dirty="0">
              <a:solidFill>
                <a:schemeClr val="bg1"/>
              </a:solidFill>
            </a:endParaRPr>
          </a:p>
        </p:txBody>
      </p:sp>
      <p:sp>
        <p:nvSpPr>
          <p:cNvPr id="12" name="TextBox 11">
            <a:extLst>
              <a:ext uri="{FF2B5EF4-FFF2-40B4-BE49-F238E27FC236}">
                <a16:creationId xmlns:a16="http://schemas.microsoft.com/office/drawing/2014/main" id="{5E1C3CC2-39D7-A247-368A-05C462B7BA80}"/>
              </a:ext>
            </a:extLst>
          </p:cNvPr>
          <p:cNvSpPr txBox="1"/>
          <p:nvPr/>
        </p:nvSpPr>
        <p:spPr>
          <a:xfrm>
            <a:off x="895316" y="1476014"/>
            <a:ext cx="9533234" cy="400110"/>
          </a:xfrm>
          <a:prstGeom prst="rect">
            <a:avLst/>
          </a:prstGeom>
          <a:noFill/>
        </p:spPr>
        <p:txBody>
          <a:bodyPr wrap="square" rtlCol="0">
            <a:spAutoFit/>
          </a:bodyPr>
          <a:lstStyle/>
          <a:p>
            <a:r>
              <a:rPr lang="en-US" sz="2000" b="1" u="sng" dirty="0">
                <a:latin typeface="Helvetica Neue" panose="02000503000000020004" pitchFamily="2" charset="0"/>
                <a:ea typeface="Helvetica Neue" panose="02000503000000020004" pitchFamily="2" charset="0"/>
                <a:cs typeface="Helvetica Neue" panose="02000503000000020004" pitchFamily="2" charset="0"/>
              </a:rPr>
              <a:t>YOU’VE UNCOVERED ALL THE TIPS AND CARBON COUNT IS AT ZERO! </a:t>
            </a:r>
          </a:p>
        </p:txBody>
      </p:sp>
      <p:sp>
        <p:nvSpPr>
          <p:cNvPr id="15" name="TextBox 14">
            <a:extLst>
              <a:ext uri="{FF2B5EF4-FFF2-40B4-BE49-F238E27FC236}">
                <a16:creationId xmlns:a16="http://schemas.microsoft.com/office/drawing/2014/main" id="{3E3B41B2-625B-6F31-3183-C45EB7F04C39}"/>
              </a:ext>
            </a:extLst>
          </p:cNvPr>
          <p:cNvSpPr txBox="1"/>
          <p:nvPr/>
        </p:nvSpPr>
        <p:spPr>
          <a:xfrm>
            <a:off x="10269415" y="576775"/>
            <a:ext cx="1540404" cy="2862322"/>
          </a:xfrm>
          <a:prstGeom prst="rect">
            <a:avLst/>
          </a:prstGeom>
          <a:noFill/>
        </p:spPr>
        <p:txBody>
          <a:bodyPr wrap="square" rtlCol="0">
            <a:spAutoFit/>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To learn more about these tips, or web sustainability more broadly please see the </a:t>
            </a:r>
            <a:r>
              <a:rPr lang="en-US" dirty="0">
                <a:latin typeface="Helvetica Neue" panose="02000503000000020004" pitchFamily="2" charset="0"/>
                <a:ea typeface="Helvetica Neue" panose="02000503000000020004" pitchFamily="2" charset="0"/>
                <a:cs typeface="Helvetica Neue" panose="02000503000000020004" pitchFamily="2" charset="0"/>
                <a:hlinkClick r:id="rId2"/>
              </a:rPr>
              <a:t>Web Sustainability Guidelines</a:t>
            </a:r>
            <a:r>
              <a:rPr lang="en-US"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8" name="5-point Star 27">
            <a:extLst>
              <a:ext uri="{FF2B5EF4-FFF2-40B4-BE49-F238E27FC236}">
                <a16:creationId xmlns:a16="http://schemas.microsoft.com/office/drawing/2014/main" id="{9CC64544-3994-8C4E-90EF-D6E33FBDC9F2}"/>
              </a:ext>
            </a:extLst>
          </p:cNvPr>
          <p:cNvSpPr/>
          <p:nvPr/>
        </p:nvSpPr>
        <p:spPr>
          <a:xfrm>
            <a:off x="6968564" y="4351270"/>
            <a:ext cx="3243144" cy="2338550"/>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Share this game with colleagues!</a:t>
            </a:r>
          </a:p>
        </p:txBody>
      </p:sp>
    </p:spTree>
    <p:extLst>
      <p:ext uri="{BB962C8B-B14F-4D97-AF65-F5344CB8AC3E}">
        <p14:creationId xmlns:p14="http://schemas.microsoft.com/office/powerpoint/2010/main" val="381109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anim calcmode="lin" valueType="num">
                                      <p:cBhvr>
                                        <p:cTn id="25" dur="2000" fill="hold"/>
                                        <p:tgtEl>
                                          <p:spTgt spid="28"/>
                                        </p:tgtEl>
                                        <p:attrNameLst>
                                          <p:attrName>style.rotation</p:attrName>
                                        </p:attrNameLst>
                                      </p:cBhvr>
                                      <p:tavLst>
                                        <p:tav tm="0">
                                          <p:val>
                                            <p:fltVal val="720"/>
                                          </p:val>
                                        </p:tav>
                                        <p:tav tm="100000">
                                          <p:val>
                                            <p:fltVal val="0"/>
                                          </p:val>
                                        </p:tav>
                                      </p:tavLst>
                                    </p:anim>
                                    <p:anim calcmode="lin" valueType="num">
                                      <p:cBhvr>
                                        <p:cTn id="26" dur="2000" fill="hold"/>
                                        <p:tgtEl>
                                          <p:spTgt spid="28"/>
                                        </p:tgtEl>
                                        <p:attrNameLst>
                                          <p:attrName>ppt_h</p:attrName>
                                        </p:attrNameLst>
                                      </p:cBhvr>
                                      <p:tavLst>
                                        <p:tav tm="0">
                                          <p:val>
                                            <p:fltVal val="0"/>
                                          </p:val>
                                        </p:tav>
                                        <p:tav tm="100000">
                                          <p:val>
                                            <p:strVal val="#ppt_h"/>
                                          </p:val>
                                        </p:tav>
                                      </p:tavLst>
                                    </p:anim>
                                    <p:anim calcmode="lin" valueType="num">
                                      <p:cBhvr>
                                        <p:cTn id="27" dur="2000" fill="hold"/>
                                        <p:tgtEl>
                                          <p:spTgt spid="2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5" grpId="0"/>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4660-95DC-61C4-CB48-F9B4D4B01C59}"/>
              </a:ext>
            </a:extLst>
          </p:cNvPr>
          <p:cNvSpPr>
            <a:spLocks noGrp="1"/>
          </p:cNvSpPr>
          <p:nvPr>
            <p:ph type="title"/>
          </p:nvPr>
        </p:nvSpPr>
        <p:spPr/>
        <p:txBody>
          <a:bodyPr>
            <a:normAutofit/>
          </a:bodyPr>
          <a:lstStyle/>
          <a:p>
            <a:r>
              <a:rPr lang="en-GB" sz="4800" b="1" dirty="0">
                <a:latin typeface="Helvetica Neue" panose="02000503000000020004" pitchFamily="2" charset="0"/>
                <a:ea typeface="Helvetica Neue" panose="02000503000000020004" pitchFamily="2" charset="0"/>
                <a:cs typeface="Helvetica Neue" panose="02000503000000020004" pitchFamily="2" charset="0"/>
              </a:rPr>
              <a:t>Welcome</a:t>
            </a:r>
          </a:p>
        </p:txBody>
      </p:sp>
      <p:sp>
        <p:nvSpPr>
          <p:cNvPr id="3" name="Content Placeholder 2">
            <a:extLst>
              <a:ext uri="{FF2B5EF4-FFF2-40B4-BE49-F238E27FC236}">
                <a16:creationId xmlns:a16="http://schemas.microsoft.com/office/drawing/2014/main" id="{4079608D-1D07-C0D0-5CAB-FE0D51543384}"/>
              </a:ext>
            </a:extLst>
          </p:cNvPr>
          <p:cNvSpPr>
            <a:spLocks noGrp="1"/>
          </p:cNvSpPr>
          <p:nvPr>
            <p:ph idx="1"/>
          </p:nvPr>
        </p:nvSpPr>
        <p:spPr>
          <a:xfrm>
            <a:off x="894761" y="1538492"/>
            <a:ext cx="10515600" cy="4351338"/>
          </a:xfrm>
        </p:spPr>
        <p:txBody>
          <a:bodyPr>
            <a:normAutofit/>
          </a:bodyPr>
          <a:lstStyle/>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In this game you will learn about how to make online learning content more sustainable.</a:t>
            </a:r>
          </a:p>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We often don’t think of the internet as a contributing factor to climate change. However, the sheer amount of (not always renewable) energy used to power the internet as well as data centres and networks has a large carbon cost.</a:t>
            </a:r>
          </a:p>
          <a:p>
            <a:pPr marL="0" indent="0">
              <a:buNone/>
            </a:pPr>
            <a:r>
              <a:rPr lang="en-GB" dirty="0">
                <a:latin typeface="Helvetica Neue" panose="02000503000000020004" pitchFamily="2" charset="0"/>
                <a:ea typeface="Helvetica Neue" panose="02000503000000020004" pitchFamily="2" charset="0"/>
                <a:cs typeface="Helvetica Neue" panose="02000503000000020004" pitchFamily="2" charset="0"/>
              </a:rPr>
              <a:t>As online learning is a vital part of teaching and learning at UAL, this game will show you some simple steps you can follow to make your online learning content more sustainable.  </a:t>
            </a:r>
          </a:p>
        </p:txBody>
      </p:sp>
      <p:sp>
        <p:nvSpPr>
          <p:cNvPr id="4" name="Content Placeholder 2">
            <a:extLst>
              <a:ext uri="{FF2B5EF4-FFF2-40B4-BE49-F238E27FC236}">
                <a16:creationId xmlns:a16="http://schemas.microsoft.com/office/drawing/2014/main" id="{EB0D7AEC-A71F-0DF9-9ABA-21C9E76AB031}"/>
              </a:ext>
            </a:extLst>
          </p:cNvPr>
          <p:cNvSpPr txBox="1">
            <a:spLocks/>
          </p:cNvSpPr>
          <p:nvPr/>
        </p:nvSpPr>
        <p:spPr>
          <a:xfrm>
            <a:off x="951322" y="1572673"/>
            <a:ext cx="10515600" cy="652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latin typeface="Helvetica" panose="020B0604020202020204" pitchFamily="34" charset="0"/>
                <a:cs typeface="Helvetica" panose="020B0604020202020204" pitchFamily="34" charset="0"/>
              </a:rPr>
              <a:t>But first, let’s do a quick true/false question!</a:t>
            </a:r>
          </a:p>
          <a:p>
            <a:pPr marL="0" indent="0">
              <a:buFont typeface="Arial" panose="020B0604020202020204" pitchFamily="34" charset="0"/>
              <a:buNone/>
            </a:pPr>
            <a:endParaRPr lang="en-GB" dirty="0">
              <a:latin typeface="Helvetica" panose="020B0604020202020204" pitchFamily="34" charset="0"/>
              <a:cs typeface="Helvetica" panose="020B0604020202020204" pitchFamily="34" charset="0"/>
            </a:endParaRPr>
          </a:p>
        </p:txBody>
      </p:sp>
      <p:sp>
        <p:nvSpPr>
          <p:cNvPr id="5" name="Rectangle: Rounded Corners 4">
            <a:extLst>
              <a:ext uri="{FF2B5EF4-FFF2-40B4-BE49-F238E27FC236}">
                <a16:creationId xmlns:a16="http://schemas.microsoft.com/office/drawing/2014/main" id="{5953FD91-7272-5FAE-E997-AA7CE2E14EDA}"/>
              </a:ext>
            </a:extLst>
          </p:cNvPr>
          <p:cNvSpPr/>
          <p:nvPr/>
        </p:nvSpPr>
        <p:spPr>
          <a:xfrm>
            <a:off x="725078" y="1504312"/>
            <a:ext cx="10741844" cy="3781015"/>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Question Time</a:t>
            </a:r>
          </a:p>
          <a:p>
            <a:pPr algn="ctr"/>
            <a:endParaRPr lang="en-GB" sz="2800" b="1" dirty="0">
              <a:latin typeface="Helvetica" panose="020B0604020202020204" pitchFamily="34" charset="0"/>
              <a:cs typeface="Helvetica" panose="020B0604020202020204" pitchFamily="34" charset="0"/>
            </a:endParaRPr>
          </a:p>
          <a:p>
            <a:pPr algn="ctr"/>
            <a:r>
              <a:rPr lang="en-GB" sz="2800" dirty="0">
                <a:latin typeface="Helvetica" panose="020B0604020202020204" pitchFamily="34" charset="0"/>
                <a:cs typeface="Helvetica" panose="020B0604020202020204" pitchFamily="34" charset="0"/>
              </a:rPr>
              <a:t>If the internet were a country, it would be one of the world’s top ten polluters.</a:t>
            </a: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a:p>
            <a:pPr algn="ctr"/>
            <a:endParaRPr lang="en-GB" sz="2800" dirty="0">
              <a:latin typeface="Helvetica" panose="020B0604020202020204" pitchFamily="34" charset="0"/>
              <a:cs typeface="Helvetica" panose="020B0604020202020204" pitchFamily="34" charset="0"/>
            </a:endParaRPr>
          </a:p>
        </p:txBody>
      </p:sp>
      <p:sp>
        <p:nvSpPr>
          <p:cNvPr id="6" name="Rectangle: Rounded Corners 5">
            <a:extLst>
              <a:ext uri="{FF2B5EF4-FFF2-40B4-BE49-F238E27FC236}">
                <a16:creationId xmlns:a16="http://schemas.microsoft.com/office/drawing/2014/main" id="{56757D2B-47FC-B512-07AF-B21927D30085}"/>
              </a:ext>
            </a:extLst>
          </p:cNvPr>
          <p:cNvSpPr/>
          <p:nvPr/>
        </p:nvSpPr>
        <p:spPr>
          <a:xfrm>
            <a:off x="1979628" y="3756582"/>
            <a:ext cx="2941163" cy="87669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True</a:t>
            </a:r>
          </a:p>
        </p:txBody>
      </p:sp>
      <p:sp>
        <p:nvSpPr>
          <p:cNvPr id="7" name="Rectangle: Rounded Corners 6">
            <a:extLst>
              <a:ext uri="{FF2B5EF4-FFF2-40B4-BE49-F238E27FC236}">
                <a16:creationId xmlns:a16="http://schemas.microsoft.com/office/drawing/2014/main" id="{4A3F9DF1-5E94-27FF-B1A7-355010DF91F9}"/>
              </a:ext>
            </a:extLst>
          </p:cNvPr>
          <p:cNvSpPr/>
          <p:nvPr/>
        </p:nvSpPr>
        <p:spPr>
          <a:xfrm>
            <a:off x="6487213" y="3714161"/>
            <a:ext cx="2941163" cy="876693"/>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False</a:t>
            </a:r>
          </a:p>
        </p:txBody>
      </p:sp>
      <p:sp>
        <p:nvSpPr>
          <p:cNvPr id="8" name="Circle: Hollow 7">
            <a:extLst>
              <a:ext uri="{FF2B5EF4-FFF2-40B4-BE49-F238E27FC236}">
                <a16:creationId xmlns:a16="http://schemas.microsoft.com/office/drawing/2014/main" id="{8B0F69E9-578A-4FA6-608C-790EB96D2414}"/>
              </a:ext>
            </a:extLst>
          </p:cNvPr>
          <p:cNvSpPr/>
          <p:nvPr/>
        </p:nvSpPr>
        <p:spPr>
          <a:xfrm>
            <a:off x="2955687" y="3756581"/>
            <a:ext cx="989044" cy="876693"/>
          </a:xfrm>
          <a:prstGeom prst="donut">
            <a:avLst/>
          </a:prstGeom>
          <a:solidFill>
            <a:srgbClr val="66FF33"/>
          </a:solidFill>
          <a:ln>
            <a:solidFill>
              <a:srgbClr val="66FF3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solidFill>
                <a:schemeClr val="tx1"/>
              </a:solidFill>
            </a:endParaRPr>
          </a:p>
        </p:txBody>
      </p:sp>
      <p:sp>
        <p:nvSpPr>
          <p:cNvPr id="11" name="Oval 10">
            <a:extLst>
              <a:ext uri="{FF2B5EF4-FFF2-40B4-BE49-F238E27FC236}">
                <a16:creationId xmlns:a16="http://schemas.microsoft.com/office/drawing/2014/main" id="{4B322B91-DC5B-4B00-2568-5AE19C4EC6FD}"/>
              </a:ext>
            </a:extLst>
          </p:cNvPr>
          <p:cNvSpPr/>
          <p:nvPr/>
        </p:nvSpPr>
        <p:spPr>
          <a:xfrm>
            <a:off x="5457449" y="5353688"/>
            <a:ext cx="1717073" cy="1461939"/>
          </a:xfrm>
          <a:prstGeom prst="ellipse">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START GAME</a:t>
            </a:r>
          </a:p>
        </p:txBody>
      </p:sp>
      <p:sp>
        <p:nvSpPr>
          <p:cNvPr id="9" name="TextBox 8">
            <a:extLst>
              <a:ext uri="{FF2B5EF4-FFF2-40B4-BE49-F238E27FC236}">
                <a16:creationId xmlns:a16="http://schemas.microsoft.com/office/drawing/2014/main" id="{664D87CB-5B4A-0A07-DDFB-A911F6DDB209}"/>
              </a:ext>
            </a:extLst>
          </p:cNvPr>
          <p:cNvSpPr txBox="1"/>
          <p:nvPr/>
        </p:nvSpPr>
        <p:spPr>
          <a:xfrm>
            <a:off x="1154026" y="4663067"/>
            <a:ext cx="8440139" cy="646331"/>
          </a:xfrm>
          <a:prstGeom prst="rect">
            <a:avLst/>
          </a:prstGeom>
          <a:noFill/>
        </p:spPr>
        <p:txBody>
          <a:bodyPr wrap="square" rtlCol="0">
            <a:spAutoFit/>
          </a:bodyPr>
          <a:lstStyle/>
          <a:p>
            <a:r>
              <a:rPr lang="en-US" dirty="0">
                <a:solidFill>
                  <a:schemeClr val="bg1"/>
                </a:solidFill>
              </a:rPr>
              <a:t>Different studies have placed it 7</a:t>
            </a:r>
            <a:r>
              <a:rPr lang="en-US" baseline="30000" dirty="0">
                <a:solidFill>
                  <a:schemeClr val="bg1"/>
                </a:solidFill>
              </a:rPr>
              <a:t>th</a:t>
            </a:r>
            <a:r>
              <a:rPr lang="en-US" dirty="0">
                <a:solidFill>
                  <a:schemeClr val="bg1"/>
                </a:solidFill>
              </a:rPr>
              <a:t>, 6</a:t>
            </a:r>
            <a:r>
              <a:rPr lang="en-US" baseline="30000" dirty="0">
                <a:solidFill>
                  <a:schemeClr val="bg1"/>
                </a:solidFill>
              </a:rPr>
              <a:t>th</a:t>
            </a:r>
            <a:r>
              <a:rPr lang="en-US" dirty="0">
                <a:solidFill>
                  <a:schemeClr val="bg1"/>
                </a:solidFill>
              </a:rPr>
              <a:t>, and even 4</a:t>
            </a:r>
            <a:r>
              <a:rPr lang="en-US" baseline="30000" dirty="0">
                <a:solidFill>
                  <a:schemeClr val="bg1"/>
                </a:solidFill>
              </a:rPr>
              <a:t>th</a:t>
            </a:r>
            <a:r>
              <a:rPr lang="en-US" dirty="0">
                <a:solidFill>
                  <a:schemeClr val="bg1"/>
                </a:solidFill>
              </a:rPr>
              <a:t>, depending on how they defined the internet.</a:t>
            </a:r>
          </a:p>
        </p:txBody>
      </p:sp>
    </p:spTree>
    <p:extLst>
      <p:ext uri="{BB962C8B-B14F-4D97-AF65-F5344CB8AC3E}">
        <p14:creationId xmlns:p14="http://schemas.microsoft.com/office/powerpoint/2010/main" val="357785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animBg="1"/>
      <p:bldP spid="6" grpId="0" animBg="1"/>
      <p:bldP spid="7" grpId="0" animBg="1"/>
      <p:bldP spid="8" grpId="0" animBg="1"/>
      <p:bldP spid="11"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42372"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8D98EDEF-185B-F511-83ED-E50E52A4BB52}"/>
              </a:ext>
            </a:extLst>
          </p:cNvPr>
          <p:cNvGrpSpPr/>
          <p:nvPr/>
        </p:nvGrpSpPr>
        <p:grpSpPr>
          <a:xfrm>
            <a:off x="1497857" y="3575460"/>
            <a:ext cx="1517279" cy="1442046"/>
            <a:chOff x="1486678" y="562946"/>
            <a:chExt cx="1800808" cy="1660849"/>
          </a:xfrm>
        </p:grpSpPr>
        <p:sp>
          <p:nvSpPr>
            <p:cNvPr id="5" name="Oval 4">
              <a:extLst>
                <a:ext uri="{FF2B5EF4-FFF2-40B4-BE49-F238E27FC236}">
                  <a16:creationId xmlns:a16="http://schemas.microsoft.com/office/drawing/2014/main" id="{99195408-2BD0-7D2A-4E87-AB0611DFBAB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 name="Graphic 2" descr="Lock with solid fill">
              <a:extLst>
                <a:ext uri="{FF2B5EF4-FFF2-40B4-BE49-F238E27FC236}">
                  <a16:creationId xmlns:a16="http://schemas.microsoft.com/office/drawing/2014/main" id="{9F96B099-D95F-7E53-6B3D-5214DB7161E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11" name="Group 10">
            <a:extLst>
              <a:ext uri="{FF2B5EF4-FFF2-40B4-BE49-F238E27FC236}">
                <a16:creationId xmlns:a16="http://schemas.microsoft.com/office/drawing/2014/main" id="{3D514C51-9160-8D86-DE54-C0F88582D7D4}"/>
              </a:ext>
            </a:extLst>
          </p:cNvPr>
          <p:cNvGrpSpPr/>
          <p:nvPr/>
        </p:nvGrpSpPr>
        <p:grpSpPr>
          <a:xfrm>
            <a:off x="5520619" y="1949976"/>
            <a:ext cx="1517279" cy="1442046"/>
            <a:chOff x="1486678" y="562946"/>
            <a:chExt cx="1800808" cy="1660849"/>
          </a:xfrm>
        </p:grpSpPr>
        <p:sp>
          <p:nvSpPr>
            <p:cNvPr id="40" name="Oval 39">
              <a:extLst>
                <a:ext uri="{FF2B5EF4-FFF2-40B4-BE49-F238E27FC236}">
                  <a16:creationId xmlns:a16="http://schemas.microsoft.com/office/drawing/2014/main" id="{229B2E72-65E3-4AE9-EF96-A8F1E4EDCD1D}"/>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1" name="Graphic 40" descr="Lock with solid fill">
              <a:extLst>
                <a:ext uri="{FF2B5EF4-FFF2-40B4-BE49-F238E27FC236}">
                  <a16:creationId xmlns:a16="http://schemas.microsoft.com/office/drawing/2014/main" id="{5BEEEA3E-DD4D-0414-89A1-6C94F05FC89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42" name="Group 41">
            <a:extLst>
              <a:ext uri="{FF2B5EF4-FFF2-40B4-BE49-F238E27FC236}">
                <a16:creationId xmlns:a16="http://schemas.microsoft.com/office/drawing/2014/main" id="{4D17A72A-C017-6596-04BC-D7A4F77A4B12}"/>
              </a:ext>
            </a:extLst>
          </p:cNvPr>
          <p:cNvGrpSpPr/>
          <p:nvPr/>
        </p:nvGrpSpPr>
        <p:grpSpPr>
          <a:xfrm>
            <a:off x="8064139" y="2017108"/>
            <a:ext cx="1517279" cy="1442046"/>
            <a:chOff x="1486678" y="562946"/>
            <a:chExt cx="1800808" cy="1660849"/>
          </a:xfrm>
        </p:grpSpPr>
        <p:sp>
          <p:nvSpPr>
            <p:cNvPr id="43" name="Oval 42">
              <a:extLst>
                <a:ext uri="{FF2B5EF4-FFF2-40B4-BE49-F238E27FC236}">
                  <a16:creationId xmlns:a16="http://schemas.microsoft.com/office/drawing/2014/main" id="{A08B98A5-6F2C-1E7E-A1B4-F457CCD1F37B}"/>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4" name="Graphic 43" descr="Lock with solid fill">
              <a:extLst>
                <a:ext uri="{FF2B5EF4-FFF2-40B4-BE49-F238E27FC236}">
                  <a16:creationId xmlns:a16="http://schemas.microsoft.com/office/drawing/2014/main" id="{1E2DF0E0-10B4-832E-A6A6-E5727B5894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6" name="Oval 45">
            <a:extLst>
              <a:ext uri="{FF2B5EF4-FFF2-40B4-BE49-F238E27FC236}">
                <a16:creationId xmlns:a16="http://schemas.microsoft.com/office/drawing/2014/main" id="{E5C960FB-8013-5A48-2093-1BCA929C0897}"/>
              </a:ext>
            </a:extLst>
          </p:cNvPr>
          <p:cNvSpPr/>
          <p:nvPr/>
        </p:nvSpPr>
        <p:spPr>
          <a:xfrm>
            <a:off x="656665" y="1905463"/>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dirty="0">
                <a:latin typeface="Helvetica" panose="020B0604020202020204" pitchFamily="34" charset="0"/>
                <a:cs typeface="Helvetica" panose="020B0604020202020204" pitchFamily="34" charset="0"/>
              </a:rPr>
              <a:t>Tip 1</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7210023" y="3722681"/>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25590" y="522957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4" name="Group 53">
            <a:extLst>
              <a:ext uri="{FF2B5EF4-FFF2-40B4-BE49-F238E27FC236}">
                <a16:creationId xmlns:a16="http://schemas.microsoft.com/office/drawing/2014/main" id="{69462081-E347-3D62-73AA-F6A077F67ED9}"/>
              </a:ext>
            </a:extLst>
          </p:cNvPr>
          <p:cNvGrpSpPr/>
          <p:nvPr/>
        </p:nvGrpSpPr>
        <p:grpSpPr>
          <a:xfrm>
            <a:off x="3136932" y="1978085"/>
            <a:ext cx="1517279" cy="1442046"/>
            <a:chOff x="1486678" y="562946"/>
            <a:chExt cx="1800808" cy="1660849"/>
          </a:xfrm>
        </p:grpSpPr>
        <p:sp>
          <p:nvSpPr>
            <p:cNvPr id="55" name="Oval 54">
              <a:extLst>
                <a:ext uri="{FF2B5EF4-FFF2-40B4-BE49-F238E27FC236}">
                  <a16:creationId xmlns:a16="http://schemas.microsoft.com/office/drawing/2014/main" id="{C8C5AC1F-0D5E-BCAE-AFB1-345FE21CD312}"/>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6" name="Graphic 55" descr="Lock with solid fill">
              <a:extLst>
                <a:ext uri="{FF2B5EF4-FFF2-40B4-BE49-F238E27FC236}">
                  <a16:creationId xmlns:a16="http://schemas.microsoft.com/office/drawing/2014/main" id="{DE50465E-4F07-2204-0B5D-EDBB3A17E9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7" name="Group 56">
            <a:extLst>
              <a:ext uri="{FF2B5EF4-FFF2-40B4-BE49-F238E27FC236}">
                <a16:creationId xmlns:a16="http://schemas.microsoft.com/office/drawing/2014/main" id="{F7A13876-7314-3193-30ED-19FC0230CCF5}"/>
              </a:ext>
            </a:extLst>
          </p:cNvPr>
          <p:cNvGrpSpPr/>
          <p:nvPr/>
        </p:nvGrpSpPr>
        <p:grpSpPr>
          <a:xfrm>
            <a:off x="6026383" y="5289236"/>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70826" y="518779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463135" y="3590681"/>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grpSp>
        <p:nvGrpSpPr>
          <p:cNvPr id="18" name="Group 17">
            <a:extLst>
              <a:ext uri="{FF2B5EF4-FFF2-40B4-BE49-F238E27FC236}">
                <a16:creationId xmlns:a16="http://schemas.microsoft.com/office/drawing/2014/main" id="{4AFC66CD-9B58-6C99-157F-9284CBA01E67}"/>
              </a:ext>
            </a:extLst>
          </p:cNvPr>
          <p:cNvGrpSpPr/>
          <p:nvPr/>
        </p:nvGrpSpPr>
        <p:grpSpPr>
          <a:xfrm rot="5400000">
            <a:off x="8858616" y="2772800"/>
            <a:ext cx="4645687" cy="383261"/>
            <a:chOff x="1088638" y="1775356"/>
            <a:chExt cx="9640960" cy="357811"/>
          </a:xfrm>
        </p:grpSpPr>
        <p:sp>
          <p:nvSpPr>
            <p:cNvPr id="6" name="Rectangle 5">
              <a:extLst>
                <a:ext uri="{FF2B5EF4-FFF2-40B4-BE49-F238E27FC236}">
                  <a16:creationId xmlns:a16="http://schemas.microsoft.com/office/drawing/2014/main" id="{CBA22EDD-4CB7-CCF5-DAB9-34872028BA1F}"/>
                </a:ext>
              </a:extLst>
            </p:cNvPr>
            <p:cNvSpPr/>
            <p:nvPr/>
          </p:nvSpPr>
          <p:spPr>
            <a:xfrm>
              <a:off x="1088638" y="1775356"/>
              <a:ext cx="964096" cy="357809"/>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E09F473-F274-559E-34F1-EBD25D7A8F21}"/>
                </a:ext>
              </a:extLst>
            </p:cNvPr>
            <p:cNvSpPr/>
            <p:nvPr/>
          </p:nvSpPr>
          <p:spPr>
            <a:xfrm>
              <a:off x="2052734" y="1775356"/>
              <a:ext cx="964096" cy="357809"/>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21970BF-831C-E01A-A0B7-2B903F5AD439}"/>
                </a:ext>
              </a:extLst>
            </p:cNvPr>
            <p:cNvSpPr/>
            <p:nvPr/>
          </p:nvSpPr>
          <p:spPr>
            <a:xfrm>
              <a:off x="3016830" y="1775356"/>
              <a:ext cx="964096" cy="35780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A5A97B-9620-79F7-496F-9308B79A99DE}"/>
                </a:ext>
              </a:extLst>
            </p:cNvPr>
            <p:cNvSpPr/>
            <p:nvPr/>
          </p:nvSpPr>
          <p:spPr>
            <a:xfrm>
              <a:off x="3980926" y="1775356"/>
              <a:ext cx="964096" cy="35780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a:off x="4945022" y="1775356"/>
              <a:ext cx="964096" cy="35780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a:off x="5909118" y="1775356"/>
              <a:ext cx="964096" cy="35780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a:off x="6873214" y="1775358"/>
              <a:ext cx="964097" cy="35780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a:off x="7837310" y="1775356"/>
              <a:ext cx="964096" cy="35780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a:off x="8801406" y="1775356"/>
              <a:ext cx="964096" cy="35780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a:off x="9765502" y="1775356"/>
              <a:ext cx="964096" cy="35780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DB82CA7-4CFC-6C0D-653D-BF8BDB523C4F}"/>
              </a:ext>
            </a:extLst>
          </p:cNvPr>
          <p:cNvSpPr txBox="1"/>
          <p:nvPr/>
        </p:nvSpPr>
        <p:spPr>
          <a:xfrm>
            <a:off x="220102" y="1015274"/>
            <a:ext cx="2273028" cy="646331"/>
          </a:xfrm>
          <a:prstGeom prst="rect">
            <a:avLst/>
          </a:prstGeom>
          <a:solidFill>
            <a:schemeClr val="bg1"/>
          </a:solidFill>
          <a:ln>
            <a:solidFill>
              <a:schemeClr val="dk1"/>
            </a:solidFill>
          </a:ln>
        </p:spPr>
        <p:txBody>
          <a:bodyPr wrap="square" rtlCol="0">
            <a:spAutoFit/>
          </a:bodyPr>
          <a:lstStyle/>
          <a:p>
            <a:pPr algn="ctr"/>
            <a:r>
              <a:rPr lang="en-GB" dirty="0"/>
              <a:t>Select each tip as they become available </a:t>
            </a:r>
          </a:p>
        </p:txBody>
      </p:sp>
      <p:sp>
        <p:nvSpPr>
          <p:cNvPr id="27" name="TextBox 26">
            <a:extLst>
              <a:ext uri="{FF2B5EF4-FFF2-40B4-BE49-F238E27FC236}">
                <a16:creationId xmlns:a16="http://schemas.microsoft.com/office/drawing/2014/main" id="{03807F68-90ED-C34A-DFE9-EEF4767451BA}"/>
              </a:ext>
            </a:extLst>
          </p:cNvPr>
          <p:cNvSpPr txBox="1"/>
          <p:nvPr/>
        </p:nvSpPr>
        <p:spPr>
          <a:xfrm>
            <a:off x="9159441" y="3860148"/>
            <a:ext cx="1600367" cy="1754326"/>
          </a:xfrm>
          <a:prstGeom prst="rect">
            <a:avLst/>
          </a:prstGeom>
          <a:solidFill>
            <a:schemeClr val="bg1"/>
          </a:solidFill>
          <a:ln>
            <a:solidFill>
              <a:schemeClr val="dk1"/>
            </a:solidFill>
          </a:ln>
        </p:spPr>
        <p:txBody>
          <a:bodyPr wrap="square" rtlCol="0">
            <a:spAutoFit/>
          </a:bodyPr>
          <a:lstStyle/>
          <a:p>
            <a:pPr algn="ctr"/>
            <a:r>
              <a:rPr lang="en-GB" dirty="0"/>
              <a:t>Watch the carbon counter reduce as the game progresses!</a:t>
            </a:r>
          </a:p>
        </p:txBody>
      </p:sp>
      <p:pic>
        <p:nvPicPr>
          <p:cNvPr id="28" name="Graphic 27" descr="Lock with solid fill">
            <a:extLst>
              <a:ext uri="{FF2B5EF4-FFF2-40B4-BE49-F238E27FC236}">
                <a16:creationId xmlns:a16="http://schemas.microsoft.com/office/drawing/2014/main" id="{459712D5-795C-0537-BC85-0EF06A1A612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4674" y="1993932"/>
            <a:ext cx="1086204" cy="1119341"/>
          </a:xfrm>
          <a:prstGeom prst="rect">
            <a:avLst/>
          </a:prstGeom>
        </p:spPr>
      </p:pic>
    </p:spTree>
    <p:extLst>
      <p:ext uri="{BB962C8B-B14F-4D97-AF65-F5344CB8AC3E}">
        <p14:creationId xmlns:p14="http://schemas.microsoft.com/office/powerpoint/2010/main" val="337827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746B-468D-95EA-CADF-3154EAD73C49}"/>
              </a:ext>
            </a:extLst>
          </p:cNvPr>
          <p:cNvSpPr>
            <a:spLocks noGrp="1"/>
          </p:cNvSpPr>
          <p:nvPr>
            <p:ph type="title"/>
          </p:nvPr>
        </p:nvSpPr>
        <p:spPr/>
        <p:txBody>
          <a:bodyPr/>
          <a:lstStyle/>
          <a:p>
            <a:r>
              <a:rPr lang="en-GB" b="1" dirty="0">
                <a:latin typeface="Helvetica" panose="020B0604020202020204" pitchFamily="34" charset="0"/>
                <a:cs typeface="Helvetica" panose="020B0604020202020204" pitchFamily="34" charset="0"/>
              </a:rPr>
              <a:t>Tip 1: Images</a:t>
            </a:r>
          </a:p>
        </p:txBody>
      </p:sp>
      <p:sp>
        <p:nvSpPr>
          <p:cNvPr id="3" name="Content Placeholder 2">
            <a:extLst>
              <a:ext uri="{FF2B5EF4-FFF2-40B4-BE49-F238E27FC236}">
                <a16:creationId xmlns:a16="http://schemas.microsoft.com/office/drawing/2014/main" id="{AACF47CF-2750-6E49-15A3-2BDB54E5896E}"/>
              </a:ext>
            </a:extLst>
          </p:cNvPr>
          <p:cNvSpPr>
            <a:spLocks noGrp="1"/>
          </p:cNvSpPr>
          <p:nvPr>
            <p:ph idx="1"/>
          </p:nvPr>
        </p:nvSpPr>
        <p:spPr>
          <a:xfrm>
            <a:off x="425355" y="1741341"/>
            <a:ext cx="11341290" cy="5199797"/>
          </a:xfrm>
        </p:spPr>
        <p:txBody>
          <a:bodyPr/>
          <a:lstStyle/>
          <a:p>
            <a:pPr marL="0" indent="0">
              <a:buNone/>
            </a:pPr>
            <a:r>
              <a:rPr lang="en-GB" dirty="0">
                <a:solidFill>
                  <a:srgbClr val="000000"/>
                </a:solidFill>
                <a:latin typeface="Helvetica" panose="020B0604020202020204" pitchFamily="34" charset="0"/>
                <a:cs typeface="Helvetica" panose="020B0604020202020204" pitchFamily="34" charset="0"/>
              </a:rPr>
              <a:t>I</a:t>
            </a:r>
            <a:r>
              <a:rPr lang="en-GB" b="0" i="0" dirty="0">
                <a:solidFill>
                  <a:srgbClr val="000000"/>
                </a:solidFill>
                <a:effectLst/>
                <a:latin typeface="Helvetica" panose="020B0604020202020204" pitchFamily="34" charset="0"/>
                <a:cs typeface="Helvetica" panose="020B0604020202020204" pitchFamily="34" charset="0"/>
              </a:rPr>
              <a:t>mages tend to be responsible for the largest over-the-wire transfer rates. </a:t>
            </a:r>
            <a:r>
              <a:rPr lang="en-GB" i="0" dirty="0">
                <a:solidFill>
                  <a:srgbClr val="000000"/>
                </a:solidFill>
                <a:effectLst/>
                <a:latin typeface="Helvetica" panose="020B0604020202020204" pitchFamily="34" charset="0"/>
                <a:cs typeface="Helvetica" panose="020B0604020202020204" pitchFamily="34" charset="0"/>
              </a:rPr>
              <a:t>So doing all you can to reduce them, their size, and loading will be beneficial for sustainability!</a:t>
            </a:r>
          </a:p>
          <a:p>
            <a:pPr marL="0" indent="0">
              <a:buNone/>
            </a:pPr>
            <a:endParaRPr lang="en-GB" b="1" dirty="0">
              <a:solidFill>
                <a:srgbClr val="000000"/>
              </a:solidFill>
              <a:latin typeface="Helvetica" panose="020B0604020202020204" pitchFamily="34" charset="0"/>
              <a:cs typeface="Helvetica" panose="020B0604020202020204" pitchFamily="34" charset="0"/>
            </a:endParaRPr>
          </a:p>
          <a:p>
            <a:pPr marL="0" indent="0">
              <a:buNone/>
            </a:pPr>
            <a:r>
              <a:rPr lang="en-GB" b="1" dirty="0">
                <a:solidFill>
                  <a:srgbClr val="000000"/>
                </a:solidFill>
                <a:latin typeface="Helvetica" panose="020B0604020202020204" pitchFamily="34" charset="0"/>
                <a:cs typeface="Helvetica" panose="020B0604020202020204" pitchFamily="34" charset="0"/>
              </a:rPr>
              <a:t>What you can do:</a:t>
            </a:r>
          </a:p>
          <a:p>
            <a:r>
              <a:rPr lang="en-GB" dirty="0">
                <a:solidFill>
                  <a:srgbClr val="000000"/>
                </a:solidFill>
                <a:latin typeface="Helvetica" panose="020B0604020202020204" pitchFamily="34" charset="0"/>
                <a:cs typeface="Helvetica" panose="020B0604020202020204" pitchFamily="34" charset="0"/>
              </a:rPr>
              <a:t>Assess the need for images, remove any that you can.</a:t>
            </a:r>
          </a:p>
          <a:p>
            <a:r>
              <a:rPr lang="en-GB" dirty="0">
                <a:solidFill>
                  <a:srgbClr val="000000"/>
                </a:solidFill>
                <a:latin typeface="Helvetica" panose="020B0604020202020204" pitchFamily="34" charset="0"/>
                <a:cs typeface="Helvetica" panose="020B0604020202020204" pitchFamily="34" charset="0"/>
              </a:rPr>
              <a:t>Compress those you can’t remove. This reduces the size but not the quality of the image.</a:t>
            </a:r>
          </a:p>
          <a:p>
            <a:pPr lvl="1"/>
            <a:r>
              <a:rPr lang="en-GB" b="1" dirty="0">
                <a:solidFill>
                  <a:srgbClr val="000000"/>
                </a:solidFill>
                <a:latin typeface="Helvetica" panose="020B0604020202020204" pitchFamily="34" charset="0"/>
                <a:cs typeface="Helvetica" panose="020B0604020202020204" pitchFamily="34" charset="0"/>
              </a:rPr>
              <a:t>There are a range of free image compression sites available online.</a:t>
            </a:r>
          </a:p>
          <a:p>
            <a:endParaRPr lang="en-GB" b="1" dirty="0">
              <a:latin typeface="Helvetica" panose="020B0604020202020204" pitchFamily="34" charset="0"/>
              <a:cs typeface="Helvetica" panose="020B0604020202020204" pitchFamily="34" charset="0"/>
            </a:endParaRPr>
          </a:p>
        </p:txBody>
      </p:sp>
      <p:sp>
        <p:nvSpPr>
          <p:cNvPr id="5" name="Rectangle: Rounded Corners 4">
            <a:extLst>
              <a:ext uri="{FF2B5EF4-FFF2-40B4-BE49-F238E27FC236}">
                <a16:creationId xmlns:a16="http://schemas.microsoft.com/office/drawing/2014/main" id="{05E4E5BD-0B4D-CB76-7622-35051DABD197}"/>
              </a:ext>
            </a:extLst>
          </p:cNvPr>
          <p:cNvSpPr/>
          <p:nvPr/>
        </p:nvSpPr>
        <p:spPr>
          <a:xfrm>
            <a:off x="211015" y="1690688"/>
            <a:ext cx="11555630" cy="4931339"/>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2400" dirty="0"/>
          </a:p>
          <a:p>
            <a:pPr algn="ctr"/>
            <a:endParaRPr lang="en-GB" sz="2400" dirty="0"/>
          </a:p>
          <a:p>
            <a:pPr algn="ctr"/>
            <a:endParaRPr lang="en-GB" sz="2400" dirty="0"/>
          </a:p>
          <a:p>
            <a:pPr algn="ctr"/>
            <a:endParaRPr lang="en-GB" sz="2400" dirty="0"/>
          </a:p>
          <a:p>
            <a:pPr algn="ctr"/>
            <a:r>
              <a:rPr lang="en-GB" sz="2800" b="1" dirty="0">
                <a:latin typeface="Helvetica" panose="020B0604020202020204" pitchFamily="34" charset="0"/>
                <a:cs typeface="Helvetica" panose="020B0604020202020204" pitchFamily="34" charset="0"/>
              </a:rPr>
              <a:t>Question time</a:t>
            </a:r>
          </a:p>
          <a:p>
            <a:pPr algn="ctr"/>
            <a:r>
              <a:rPr lang="en-GB" sz="2800" dirty="0">
                <a:latin typeface="Helvetica" panose="020B0604020202020204" pitchFamily="34" charset="0"/>
                <a:cs typeface="Helvetica" panose="020B0604020202020204" pitchFamily="34" charset="0"/>
              </a:rPr>
              <a:t>Which image below is the original and which is compressed?</a:t>
            </a: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p:txBody>
      </p:sp>
      <p:pic>
        <p:nvPicPr>
          <p:cNvPr id="7" name="Picture 6" descr="A person holding a circuit board">
            <a:extLst>
              <a:ext uri="{FF2B5EF4-FFF2-40B4-BE49-F238E27FC236}">
                <a16:creationId xmlns:a16="http://schemas.microsoft.com/office/drawing/2014/main" id="{5C71D858-B9CB-41A4-9AAA-289DC96510A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0634" y="3042640"/>
            <a:ext cx="4910598" cy="3273732"/>
          </a:xfrm>
          <a:prstGeom prst="rect">
            <a:avLst/>
          </a:prstGeom>
        </p:spPr>
      </p:pic>
      <p:pic>
        <p:nvPicPr>
          <p:cNvPr id="9" name="Picture 8" descr="A person holding a circuit board">
            <a:extLst>
              <a:ext uri="{FF2B5EF4-FFF2-40B4-BE49-F238E27FC236}">
                <a16:creationId xmlns:a16="http://schemas.microsoft.com/office/drawing/2014/main" id="{E53B9FAE-1C6F-E7E9-71F4-9B47D16A291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7695" y="3042639"/>
            <a:ext cx="4910599" cy="3273733"/>
          </a:xfrm>
          <a:prstGeom prst="rect">
            <a:avLst/>
          </a:prstGeom>
        </p:spPr>
      </p:pic>
      <p:sp>
        <p:nvSpPr>
          <p:cNvPr id="10" name="TextBox 9">
            <a:extLst>
              <a:ext uri="{FF2B5EF4-FFF2-40B4-BE49-F238E27FC236}">
                <a16:creationId xmlns:a16="http://schemas.microsoft.com/office/drawing/2014/main" id="{F6EF58FF-4107-403F-79F7-BE13DA46EE18}"/>
              </a:ext>
            </a:extLst>
          </p:cNvPr>
          <p:cNvSpPr txBox="1"/>
          <p:nvPr/>
        </p:nvSpPr>
        <p:spPr>
          <a:xfrm>
            <a:off x="7414785" y="3879575"/>
            <a:ext cx="2273028" cy="461665"/>
          </a:xfrm>
          <a:prstGeom prst="rect">
            <a:avLst/>
          </a:prstGeom>
          <a:solidFill>
            <a:schemeClr val="bg1"/>
          </a:solidFill>
          <a:ln>
            <a:solidFill>
              <a:schemeClr val="dk1"/>
            </a:solidFill>
          </a:ln>
        </p:spPr>
        <p:txBody>
          <a:bodyPr wrap="square" rtlCol="0">
            <a:spAutoFit/>
          </a:bodyPr>
          <a:lstStyle/>
          <a:p>
            <a:pPr algn="ctr"/>
            <a:r>
              <a:rPr lang="en-GB" sz="2400" dirty="0">
                <a:latin typeface="Stencil" panose="040409050D0802020404" pitchFamily="82" charset="0"/>
              </a:rPr>
              <a:t>ORIGINAL</a:t>
            </a:r>
          </a:p>
        </p:txBody>
      </p:sp>
      <p:sp>
        <p:nvSpPr>
          <p:cNvPr id="11" name="TextBox 10">
            <a:extLst>
              <a:ext uri="{FF2B5EF4-FFF2-40B4-BE49-F238E27FC236}">
                <a16:creationId xmlns:a16="http://schemas.microsoft.com/office/drawing/2014/main" id="{667DDF20-C362-B4BD-9455-49AD575087AF}"/>
              </a:ext>
            </a:extLst>
          </p:cNvPr>
          <p:cNvSpPr txBox="1"/>
          <p:nvPr/>
        </p:nvSpPr>
        <p:spPr>
          <a:xfrm>
            <a:off x="2267128" y="3815361"/>
            <a:ext cx="2273028" cy="461665"/>
          </a:xfrm>
          <a:prstGeom prst="rect">
            <a:avLst/>
          </a:prstGeom>
          <a:solidFill>
            <a:schemeClr val="bg1"/>
          </a:solidFill>
          <a:ln>
            <a:solidFill>
              <a:schemeClr val="dk1"/>
            </a:solidFill>
          </a:ln>
        </p:spPr>
        <p:txBody>
          <a:bodyPr wrap="square" rtlCol="0">
            <a:spAutoFit/>
          </a:bodyPr>
          <a:lstStyle/>
          <a:p>
            <a:pPr algn="ctr"/>
            <a:r>
              <a:rPr lang="en-GB" sz="2400" dirty="0">
                <a:latin typeface="Stencil" panose="040409050D0802020404" pitchFamily="82" charset="0"/>
              </a:rPr>
              <a:t>Compressed</a:t>
            </a:r>
          </a:p>
        </p:txBody>
      </p:sp>
    </p:spTree>
    <p:extLst>
      <p:ext uri="{BB962C8B-B14F-4D97-AF65-F5344CB8AC3E}">
        <p14:creationId xmlns:p14="http://schemas.microsoft.com/office/powerpoint/2010/main" val="63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5"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8D98EDEF-185B-F511-83ED-E50E52A4BB52}"/>
              </a:ext>
            </a:extLst>
          </p:cNvPr>
          <p:cNvGrpSpPr/>
          <p:nvPr/>
        </p:nvGrpSpPr>
        <p:grpSpPr>
          <a:xfrm>
            <a:off x="1497857" y="3575460"/>
            <a:ext cx="1517279" cy="1442046"/>
            <a:chOff x="1486678" y="562946"/>
            <a:chExt cx="1800808" cy="1660849"/>
          </a:xfrm>
        </p:grpSpPr>
        <p:sp>
          <p:nvSpPr>
            <p:cNvPr id="5" name="Oval 4">
              <a:extLst>
                <a:ext uri="{FF2B5EF4-FFF2-40B4-BE49-F238E27FC236}">
                  <a16:creationId xmlns:a16="http://schemas.microsoft.com/office/drawing/2014/main" id="{99195408-2BD0-7D2A-4E87-AB0611DFBAB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 name="Graphic 2" descr="Lock with solid fill">
              <a:extLst>
                <a:ext uri="{FF2B5EF4-FFF2-40B4-BE49-F238E27FC236}">
                  <a16:creationId xmlns:a16="http://schemas.microsoft.com/office/drawing/2014/main" id="{9F96B099-D95F-7E53-6B3D-5214DB7161E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11" name="Group 10">
            <a:extLst>
              <a:ext uri="{FF2B5EF4-FFF2-40B4-BE49-F238E27FC236}">
                <a16:creationId xmlns:a16="http://schemas.microsoft.com/office/drawing/2014/main" id="{3D514C51-9160-8D86-DE54-C0F88582D7D4}"/>
              </a:ext>
            </a:extLst>
          </p:cNvPr>
          <p:cNvGrpSpPr/>
          <p:nvPr/>
        </p:nvGrpSpPr>
        <p:grpSpPr>
          <a:xfrm>
            <a:off x="5520619" y="1949976"/>
            <a:ext cx="1517279" cy="1442046"/>
            <a:chOff x="1486678" y="562946"/>
            <a:chExt cx="1800808" cy="1660849"/>
          </a:xfrm>
        </p:grpSpPr>
        <p:sp>
          <p:nvSpPr>
            <p:cNvPr id="40" name="Oval 39">
              <a:extLst>
                <a:ext uri="{FF2B5EF4-FFF2-40B4-BE49-F238E27FC236}">
                  <a16:creationId xmlns:a16="http://schemas.microsoft.com/office/drawing/2014/main" id="{229B2E72-65E3-4AE9-EF96-A8F1E4EDCD1D}"/>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1" name="Graphic 40" descr="Lock with solid fill">
              <a:extLst>
                <a:ext uri="{FF2B5EF4-FFF2-40B4-BE49-F238E27FC236}">
                  <a16:creationId xmlns:a16="http://schemas.microsoft.com/office/drawing/2014/main" id="{5BEEEA3E-DD4D-0414-89A1-6C94F05FC89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42" name="Group 41">
            <a:extLst>
              <a:ext uri="{FF2B5EF4-FFF2-40B4-BE49-F238E27FC236}">
                <a16:creationId xmlns:a16="http://schemas.microsoft.com/office/drawing/2014/main" id="{4D17A72A-C017-6596-04BC-D7A4F77A4B12}"/>
              </a:ext>
            </a:extLst>
          </p:cNvPr>
          <p:cNvGrpSpPr/>
          <p:nvPr/>
        </p:nvGrpSpPr>
        <p:grpSpPr>
          <a:xfrm>
            <a:off x="7924272" y="1921051"/>
            <a:ext cx="1517279" cy="1442046"/>
            <a:chOff x="1486678" y="562946"/>
            <a:chExt cx="1800808" cy="1660849"/>
          </a:xfrm>
        </p:grpSpPr>
        <p:sp>
          <p:nvSpPr>
            <p:cNvPr id="43" name="Oval 42">
              <a:extLst>
                <a:ext uri="{FF2B5EF4-FFF2-40B4-BE49-F238E27FC236}">
                  <a16:creationId xmlns:a16="http://schemas.microsoft.com/office/drawing/2014/main" id="{A08B98A5-6F2C-1E7E-A1B4-F457CCD1F37B}"/>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4" name="Graphic 43" descr="Lock with solid fill">
              <a:extLst>
                <a:ext uri="{FF2B5EF4-FFF2-40B4-BE49-F238E27FC236}">
                  <a16:creationId xmlns:a16="http://schemas.microsoft.com/office/drawing/2014/main" id="{1E2DF0E0-10B4-832E-A6A6-E5727B5894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6747803" y="3612943"/>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53546" y="2011123"/>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2: </a:t>
            </a:r>
            <a:r>
              <a:rPr lang="en-GB" sz="1400" b="1" dirty="0">
                <a:latin typeface="Helvetica" panose="020B0604020202020204" pitchFamily="34" charset="0"/>
                <a:cs typeface="Helvetica" panose="020B0604020202020204" pitchFamily="34" charset="0"/>
              </a:rPr>
              <a:t>Language</a:t>
            </a:r>
            <a:endParaRPr lang="en-GB" sz="2000" b="1" dirty="0">
              <a:latin typeface="Helvetica" panose="020B0604020202020204" pitchFamily="34" charset="0"/>
              <a:cs typeface="Helvetica" panose="020B0604020202020204" pitchFamily="34" charset="0"/>
            </a:endParaRPr>
          </a:p>
        </p:txBody>
      </p:sp>
      <p:pic>
        <p:nvPicPr>
          <p:cNvPr id="56" name="Graphic 55" descr="Lock with solid fill">
            <a:extLst>
              <a:ext uri="{FF2B5EF4-FFF2-40B4-BE49-F238E27FC236}">
                <a16:creationId xmlns:a16="http://schemas.microsoft.com/office/drawing/2014/main" id="{DE50465E-4F07-2204-0B5D-EDBB3A17E95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5335" y="2118122"/>
            <a:ext cx="1086204" cy="1119341"/>
          </a:xfrm>
          <a:prstGeom prst="rect">
            <a:avLst/>
          </a:prstGeom>
        </p:spPr>
      </p:pic>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190442" y="3589604"/>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6" name="Rectangle 5">
            <a:extLst>
              <a:ext uri="{FF2B5EF4-FFF2-40B4-BE49-F238E27FC236}">
                <a16:creationId xmlns:a16="http://schemas.microsoft.com/office/drawing/2014/main" id="{CBA22EDD-4CB7-CCF5-DAB9-34872028BA1F}"/>
              </a:ext>
            </a:extLst>
          </p:cNvPr>
          <p:cNvSpPr/>
          <p:nvPr/>
        </p:nvSpPr>
        <p:spPr>
          <a:xfrm rot="5400000">
            <a:off x="10949176" y="682242"/>
            <a:ext cx="464569" cy="383259"/>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4E09F473-F274-559E-34F1-EBD25D7A8F21}"/>
              </a:ext>
            </a:extLst>
          </p:cNvPr>
          <p:cNvSpPr/>
          <p:nvPr/>
        </p:nvSpPr>
        <p:spPr>
          <a:xfrm rot="5400000">
            <a:off x="10949176" y="1146811"/>
            <a:ext cx="464569" cy="383259"/>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21970BF-831C-E01A-A0B7-2B903F5AD439}"/>
              </a:ext>
            </a:extLst>
          </p:cNvPr>
          <p:cNvSpPr/>
          <p:nvPr/>
        </p:nvSpPr>
        <p:spPr>
          <a:xfrm rot="5400000">
            <a:off x="10949176" y="1611379"/>
            <a:ext cx="464569" cy="38325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A5A97B-9620-79F7-496F-9308B79A99DE}"/>
              </a:ext>
            </a:extLst>
          </p:cNvPr>
          <p:cNvSpPr/>
          <p:nvPr/>
        </p:nvSpPr>
        <p:spPr>
          <a:xfrm rot="5400000">
            <a:off x="10949176" y="2075948"/>
            <a:ext cx="464569" cy="38325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rot="5400000">
            <a:off x="10949176" y="2540517"/>
            <a:ext cx="464569" cy="38325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25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6"/>
                                        </p:tgtEl>
                                      </p:cBhvr>
                                    </p:animEffect>
                                    <p:set>
                                      <p:cBhvr>
                                        <p:cTn id="13" dur="1" fill="hold">
                                          <p:stCondLst>
                                            <p:cond delay="499"/>
                                          </p:stCondLst>
                                        </p:cTn>
                                        <p:tgtEl>
                                          <p:spTgt spid="5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551597" y="365125"/>
            <a:ext cx="10515600" cy="1325563"/>
          </a:xfrm>
        </p:spPr>
        <p:txBody>
          <a:bodyPr/>
          <a:lstStyle/>
          <a:p>
            <a:r>
              <a:rPr lang="en-GB" b="1" dirty="0">
                <a:latin typeface="Helvetica" panose="020B0604020202020204" pitchFamily="34" charset="0"/>
                <a:cs typeface="Helvetica" panose="020B0604020202020204" pitchFamily="34" charset="0"/>
              </a:rPr>
              <a:t>Tip 2: Language</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551597" y="1690688"/>
            <a:ext cx="10515600" cy="4667250"/>
          </a:xfrm>
        </p:spPr>
        <p:txBody>
          <a:bodyPr>
            <a:normAutofit/>
          </a:bodyPr>
          <a:lstStyle/>
          <a:p>
            <a:pPr marL="0" indent="0">
              <a:buNone/>
            </a:pPr>
            <a:r>
              <a:rPr lang="en-GB" b="0" i="0" dirty="0">
                <a:solidFill>
                  <a:srgbClr val="000000"/>
                </a:solidFill>
                <a:effectLst/>
                <a:latin typeface="Arial" panose="020B0604020202020204" pitchFamily="34" charset="0"/>
              </a:rPr>
              <a:t>Everyone should be able to understand what you've written without wasting time staring at a screen or jumping from page-to-page looking for answers. </a:t>
            </a:r>
          </a:p>
          <a:p>
            <a:pPr marL="0" indent="0">
              <a:buNone/>
            </a:pPr>
            <a:endParaRPr lang="en-GB" dirty="0">
              <a:solidFill>
                <a:srgbClr val="000000"/>
              </a:solidFill>
              <a:latin typeface="Arial" panose="020B0604020202020204" pitchFamily="34" charset="0"/>
            </a:endParaRPr>
          </a:p>
          <a:p>
            <a:pPr marL="0" indent="0">
              <a:buNone/>
            </a:pPr>
            <a:r>
              <a:rPr lang="en-GB" b="1" dirty="0">
                <a:solidFill>
                  <a:srgbClr val="000000"/>
                </a:solidFill>
                <a:latin typeface="Arial" panose="020B0604020202020204" pitchFamily="34" charset="0"/>
              </a:rPr>
              <a:t>What you can do:</a:t>
            </a:r>
          </a:p>
          <a:p>
            <a:r>
              <a:rPr lang="en-GB" b="0" i="0" dirty="0">
                <a:solidFill>
                  <a:srgbClr val="000000"/>
                </a:solidFill>
                <a:effectLst/>
                <a:latin typeface="Arial" panose="020B0604020202020204" pitchFamily="34" charset="0"/>
              </a:rPr>
              <a:t>Write clearly using plain, inclusive language delivered at an easy-to-understand reading level</a:t>
            </a:r>
          </a:p>
          <a:p>
            <a:r>
              <a:rPr lang="en-GB" dirty="0">
                <a:solidFill>
                  <a:srgbClr val="000000"/>
                </a:solidFill>
                <a:latin typeface="Arial" panose="020B0604020202020204" pitchFamily="34" charset="0"/>
              </a:rPr>
              <a:t>Avoid jargon/ technical language without explanations</a:t>
            </a:r>
          </a:p>
          <a:p>
            <a:r>
              <a:rPr lang="en-GB" b="0" i="0" dirty="0">
                <a:solidFill>
                  <a:srgbClr val="000000"/>
                </a:solidFill>
                <a:effectLst/>
                <a:latin typeface="Arial" panose="020B0604020202020204" pitchFamily="34" charset="0"/>
              </a:rPr>
              <a:t>Use clear document structure, visual hierarchy, headings, bulleted lists, line spacing, and so on.</a:t>
            </a:r>
          </a:p>
        </p:txBody>
      </p:sp>
      <p:sp>
        <p:nvSpPr>
          <p:cNvPr id="4" name="Rectangle: Rounded Corners 3">
            <a:extLst>
              <a:ext uri="{FF2B5EF4-FFF2-40B4-BE49-F238E27FC236}">
                <a16:creationId xmlns:a16="http://schemas.microsoft.com/office/drawing/2014/main" id="{8F4D63AE-5596-9624-A518-B5BA7F27E1D0}"/>
              </a:ext>
            </a:extLst>
          </p:cNvPr>
          <p:cNvSpPr/>
          <p:nvPr/>
        </p:nvSpPr>
        <p:spPr>
          <a:xfrm>
            <a:off x="551597" y="1521875"/>
            <a:ext cx="10899505" cy="4667250"/>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800" b="1" dirty="0">
                <a:latin typeface="Helvetica" panose="020B0604020202020204" pitchFamily="34" charset="0"/>
                <a:cs typeface="Helvetica" panose="020B0604020202020204" pitchFamily="34" charset="0"/>
              </a:rPr>
              <a:t>Try it yourself:</a:t>
            </a:r>
          </a:p>
          <a:p>
            <a:pPr algn="ctr"/>
            <a:endParaRPr lang="en-GB" b="1" dirty="0">
              <a:latin typeface="Helvetica" panose="020B0604020202020204" pitchFamily="34" charset="0"/>
              <a:cs typeface="Helvetica" panose="020B0604020202020204" pitchFamily="34" charset="0"/>
            </a:endParaRPr>
          </a:p>
          <a:p>
            <a:pPr algn="ctr"/>
            <a:r>
              <a:rPr lang="en-GB" sz="2400" dirty="0">
                <a:latin typeface="Helvetica" panose="020B0604020202020204" pitchFamily="34" charset="0"/>
                <a:cs typeface="Helvetica" panose="020B0604020202020204" pitchFamily="34" charset="0"/>
                <a:hlinkClick r:id="rId2"/>
              </a:rPr>
              <a:t>Hemingway Editor</a:t>
            </a:r>
            <a:r>
              <a:rPr lang="en-GB" sz="2400" dirty="0">
                <a:latin typeface="Helvetica" panose="020B0604020202020204" pitchFamily="34" charset="0"/>
                <a:cs typeface="Helvetica" panose="020B0604020202020204" pitchFamily="34" charset="0"/>
              </a:rPr>
              <a:t> is an online tool that assesses the complexity of written text. </a:t>
            </a:r>
          </a:p>
          <a:p>
            <a:pPr algn="ctr"/>
            <a:endParaRPr lang="en-GB" sz="2400" dirty="0">
              <a:latin typeface="Helvetica" panose="020B0604020202020204" pitchFamily="34" charset="0"/>
              <a:cs typeface="Helvetica" panose="020B0604020202020204" pitchFamily="34" charset="0"/>
            </a:endParaRPr>
          </a:p>
          <a:p>
            <a:pPr algn="ctr"/>
            <a:r>
              <a:rPr lang="en-GB" sz="2400" dirty="0">
                <a:latin typeface="Helvetica" panose="020B0604020202020204" pitchFamily="34" charset="0"/>
                <a:cs typeface="Helvetica" panose="020B0604020202020204" pitchFamily="34" charset="0"/>
              </a:rPr>
              <a:t>Find some written elearning content – a unit guide, assessment description, etc – and run it through the editor.</a:t>
            </a:r>
          </a:p>
          <a:p>
            <a:pPr algn="ctr"/>
            <a:endParaRPr lang="en-GB" sz="2400" dirty="0">
              <a:latin typeface="Helvetica" panose="020B0604020202020204" pitchFamily="34" charset="0"/>
              <a:cs typeface="Helvetica" panose="020B0604020202020204" pitchFamily="34" charset="0"/>
            </a:endParaRPr>
          </a:p>
          <a:p>
            <a:pPr algn="ctr"/>
            <a:r>
              <a:rPr lang="en-GB" sz="2400" dirty="0">
                <a:latin typeface="Helvetica" panose="020B0604020202020204" pitchFamily="34" charset="0"/>
                <a:cs typeface="Helvetica" panose="020B0604020202020204" pitchFamily="34" charset="0"/>
              </a:rPr>
              <a:t>What is your score?</a:t>
            </a:r>
          </a:p>
        </p:txBody>
      </p:sp>
    </p:spTree>
    <p:extLst>
      <p:ext uri="{BB962C8B-B14F-4D97-AF65-F5344CB8AC3E}">
        <p14:creationId xmlns:p14="http://schemas.microsoft.com/office/powerpoint/2010/main" val="213818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8A57C17-7CA7-E8D3-139B-C7DB7FC6D506}"/>
              </a:ext>
            </a:extLst>
          </p:cNvPr>
          <p:cNvSpPr/>
          <p:nvPr/>
        </p:nvSpPr>
        <p:spPr>
          <a:xfrm>
            <a:off x="10033206" y="0"/>
            <a:ext cx="2149628"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nvGrpSpPr>
          <p:cNvPr id="10" name="Group 9">
            <a:extLst>
              <a:ext uri="{FF2B5EF4-FFF2-40B4-BE49-F238E27FC236}">
                <a16:creationId xmlns:a16="http://schemas.microsoft.com/office/drawing/2014/main" id="{8D98EDEF-185B-F511-83ED-E50E52A4BB52}"/>
              </a:ext>
            </a:extLst>
          </p:cNvPr>
          <p:cNvGrpSpPr/>
          <p:nvPr/>
        </p:nvGrpSpPr>
        <p:grpSpPr>
          <a:xfrm>
            <a:off x="1497857" y="3575460"/>
            <a:ext cx="1517279" cy="1442046"/>
            <a:chOff x="1486678" y="562946"/>
            <a:chExt cx="1800808" cy="1660849"/>
          </a:xfrm>
        </p:grpSpPr>
        <p:sp>
          <p:nvSpPr>
            <p:cNvPr id="5" name="Oval 4">
              <a:extLst>
                <a:ext uri="{FF2B5EF4-FFF2-40B4-BE49-F238E27FC236}">
                  <a16:creationId xmlns:a16="http://schemas.microsoft.com/office/drawing/2014/main" id="{99195408-2BD0-7D2A-4E87-AB0611DFBAB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 name="Graphic 2" descr="Lock with solid fill">
              <a:extLst>
                <a:ext uri="{FF2B5EF4-FFF2-40B4-BE49-F238E27FC236}">
                  <a16:creationId xmlns:a16="http://schemas.microsoft.com/office/drawing/2014/main" id="{9F96B099-D95F-7E53-6B3D-5214DB7161E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0" name="Oval 39">
            <a:extLst>
              <a:ext uri="{FF2B5EF4-FFF2-40B4-BE49-F238E27FC236}">
                <a16:creationId xmlns:a16="http://schemas.microsoft.com/office/drawing/2014/main" id="{229B2E72-65E3-4AE9-EF96-A8F1E4EDCD1D}"/>
              </a:ext>
            </a:extLst>
          </p:cNvPr>
          <p:cNvSpPr/>
          <p:nvPr/>
        </p:nvSpPr>
        <p:spPr>
          <a:xfrm>
            <a:off x="5520619" y="1949976"/>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1" name="Graphic 40" descr="Lock with solid fill">
            <a:extLst>
              <a:ext uri="{FF2B5EF4-FFF2-40B4-BE49-F238E27FC236}">
                <a16:creationId xmlns:a16="http://schemas.microsoft.com/office/drawing/2014/main" id="{5BEEEA3E-DD4D-0414-89A1-6C94F05FC89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36156" y="2091380"/>
            <a:ext cx="1086204" cy="1119341"/>
          </a:xfrm>
          <a:prstGeom prst="rect">
            <a:avLst/>
          </a:prstGeom>
        </p:spPr>
      </p:pic>
      <p:grpSp>
        <p:nvGrpSpPr>
          <p:cNvPr id="42" name="Group 41">
            <a:extLst>
              <a:ext uri="{FF2B5EF4-FFF2-40B4-BE49-F238E27FC236}">
                <a16:creationId xmlns:a16="http://schemas.microsoft.com/office/drawing/2014/main" id="{4D17A72A-C017-6596-04BC-D7A4F77A4B12}"/>
              </a:ext>
            </a:extLst>
          </p:cNvPr>
          <p:cNvGrpSpPr/>
          <p:nvPr/>
        </p:nvGrpSpPr>
        <p:grpSpPr>
          <a:xfrm>
            <a:off x="7924272" y="1921051"/>
            <a:ext cx="1517279" cy="1442046"/>
            <a:chOff x="1486678" y="562946"/>
            <a:chExt cx="1800808" cy="1660849"/>
          </a:xfrm>
        </p:grpSpPr>
        <p:sp>
          <p:nvSpPr>
            <p:cNvPr id="43" name="Oval 42">
              <a:extLst>
                <a:ext uri="{FF2B5EF4-FFF2-40B4-BE49-F238E27FC236}">
                  <a16:creationId xmlns:a16="http://schemas.microsoft.com/office/drawing/2014/main" id="{A08B98A5-6F2C-1E7E-A1B4-F457CCD1F37B}"/>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44" name="Graphic 43" descr="Lock with solid fill">
              <a:extLst>
                <a:ext uri="{FF2B5EF4-FFF2-40B4-BE49-F238E27FC236}">
                  <a16:creationId xmlns:a16="http://schemas.microsoft.com/office/drawing/2014/main" id="{1E2DF0E0-10B4-832E-A6A6-E5727B58943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46" name="Oval 45">
            <a:extLst>
              <a:ext uri="{FF2B5EF4-FFF2-40B4-BE49-F238E27FC236}">
                <a16:creationId xmlns:a16="http://schemas.microsoft.com/office/drawing/2014/main" id="{E5C960FB-8013-5A48-2093-1BCA929C0897}"/>
              </a:ext>
            </a:extLst>
          </p:cNvPr>
          <p:cNvSpPr/>
          <p:nvPr/>
        </p:nvSpPr>
        <p:spPr>
          <a:xfrm>
            <a:off x="597977" y="1978085"/>
            <a:ext cx="1517279"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000" b="1" dirty="0">
                <a:latin typeface="Helvetica" panose="020B0604020202020204" pitchFamily="34" charset="0"/>
                <a:cs typeface="Helvetica" panose="020B0604020202020204" pitchFamily="34" charset="0"/>
              </a:rPr>
              <a:t>Tip 1:</a:t>
            </a:r>
          </a:p>
          <a:p>
            <a:pPr algn="ctr"/>
            <a:r>
              <a:rPr lang="en-GB" sz="2000" b="1" dirty="0">
                <a:latin typeface="Helvetica" panose="020B0604020202020204" pitchFamily="34" charset="0"/>
                <a:cs typeface="Helvetica" panose="020B0604020202020204" pitchFamily="34" charset="0"/>
              </a:rPr>
              <a:t>Images</a:t>
            </a:r>
          </a:p>
        </p:txBody>
      </p:sp>
      <p:grpSp>
        <p:nvGrpSpPr>
          <p:cNvPr id="48" name="Group 47">
            <a:extLst>
              <a:ext uri="{FF2B5EF4-FFF2-40B4-BE49-F238E27FC236}">
                <a16:creationId xmlns:a16="http://schemas.microsoft.com/office/drawing/2014/main" id="{8D3CB6CE-2185-AE40-EE96-E4F8104C3BD0}"/>
              </a:ext>
            </a:extLst>
          </p:cNvPr>
          <p:cNvGrpSpPr/>
          <p:nvPr/>
        </p:nvGrpSpPr>
        <p:grpSpPr>
          <a:xfrm>
            <a:off x="6747803" y="3612943"/>
            <a:ext cx="1517279" cy="1442046"/>
            <a:chOff x="1486678" y="562946"/>
            <a:chExt cx="1800808" cy="1660849"/>
          </a:xfrm>
        </p:grpSpPr>
        <p:sp>
          <p:nvSpPr>
            <p:cNvPr id="49" name="Oval 48">
              <a:extLst>
                <a:ext uri="{FF2B5EF4-FFF2-40B4-BE49-F238E27FC236}">
                  <a16:creationId xmlns:a16="http://schemas.microsoft.com/office/drawing/2014/main" id="{78F17416-1F74-6AD7-3556-58B8D7FA1D56}"/>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0" name="Graphic 49" descr="Lock with solid fill">
              <a:extLst>
                <a:ext uri="{FF2B5EF4-FFF2-40B4-BE49-F238E27FC236}">
                  <a16:creationId xmlns:a16="http://schemas.microsoft.com/office/drawing/2014/main" id="{1227B4FC-6CAF-51F5-5CF3-BB2C9652088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51" name="Group 50">
            <a:extLst>
              <a:ext uri="{FF2B5EF4-FFF2-40B4-BE49-F238E27FC236}">
                <a16:creationId xmlns:a16="http://schemas.microsoft.com/office/drawing/2014/main" id="{E556D323-661C-41A3-51D7-D9968DA993A9}"/>
              </a:ext>
            </a:extLst>
          </p:cNvPr>
          <p:cNvGrpSpPr/>
          <p:nvPr/>
        </p:nvGrpSpPr>
        <p:grpSpPr>
          <a:xfrm>
            <a:off x="289071" y="5229610"/>
            <a:ext cx="1517279" cy="1442046"/>
            <a:chOff x="1486678" y="562946"/>
            <a:chExt cx="1800808" cy="1660849"/>
          </a:xfrm>
        </p:grpSpPr>
        <p:sp>
          <p:nvSpPr>
            <p:cNvPr id="52" name="Oval 51">
              <a:extLst>
                <a:ext uri="{FF2B5EF4-FFF2-40B4-BE49-F238E27FC236}">
                  <a16:creationId xmlns:a16="http://schemas.microsoft.com/office/drawing/2014/main" id="{18D5BB5A-B6BB-10BB-B11C-60030A2176C8}"/>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3" name="Graphic 52" descr="Lock with solid fill">
              <a:extLst>
                <a:ext uri="{FF2B5EF4-FFF2-40B4-BE49-F238E27FC236}">
                  <a16:creationId xmlns:a16="http://schemas.microsoft.com/office/drawing/2014/main" id="{91653336-C475-B3CD-53F6-F2EE68EE92B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55" name="Oval 54">
            <a:extLst>
              <a:ext uri="{FF2B5EF4-FFF2-40B4-BE49-F238E27FC236}">
                <a16:creationId xmlns:a16="http://schemas.microsoft.com/office/drawing/2014/main" id="{C8C5AC1F-0D5E-BCAE-AFB1-345FE21CD312}"/>
              </a:ext>
            </a:extLst>
          </p:cNvPr>
          <p:cNvSpPr/>
          <p:nvPr/>
        </p:nvSpPr>
        <p:spPr>
          <a:xfrm>
            <a:off x="3001631" y="1921051"/>
            <a:ext cx="1613872" cy="144204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latin typeface="Helvetica" panose="020B0604020202020204" pitchFamily="34" charset="0"/>
              <a:cs typeface="Helvetica" panose="020B0604020202020204" pitchFamily="34" charset="0"/>
            </a:endParaRPr>
          </a:p>
        </p:txBody>
      </p:sp>
      <p:grpSp>
        <p:nvGrpSpPr>
          <p:cNvPr id="57" name="Group 56">
            <a:extLst>
              <a:ext uri="{FF2B5EF4-FFF2-40B4-BE49-F238E27FC236}">
                <a16:creationId xmlns:a16="http://schemas.microsoft.com/office/drawing/2014/main" id="{F7A13876-7314-3193-30ED-19FC0230CCF5}"/>
              </a:ext>
            </a:extLst>
          </p:cNvPr>
          <p:cNvGrpSpPr/>
          <p:nvPr/>
        </p:nvGrpSpPr>
        <p:grpSpPr>
          <a:xfrm>
            <a:off x="5826693" y="5208778"/>
            <a:ext cx="1517279" cy="1442046"/>
            <a:chOff x="1486678" y="562946"/>
            <a:chExt cx="1800808" cy="1660849"/>
          </a:xfrm>
        </p:grpSpPr>
        <p:sp>
          <p:nvSpPr>
            <p:cNvPr id="58" name="Oval 57">
              <a:extLst>
                <a:ext uri="{FF2B5EF4-FFF2-40B4-BE49-F238E27FC236}">
                  <a16:creationId xmlns:a16="http://schemas.microsoft.com/office/drawing/2014/main" id="{4047A605-2A1F-0522-451A-BC1828DE5C3C}"/>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59" name="Graphic 58" descr="Lock with solid fill">
              <a:extLst>
                <a:ext uri="{FF2B5EF4-FFF2-40B4-BE49-F238E27FC236}">
                  <a16:creationId xmlns:a16="http://schemas.microsoft.com/office/drawing/2014/main" id="{8B2409FF-D542-C737-564C-AB0E4A2232B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0" name="Group 59">
            <a:extLst>
              <a:ext uri="{FF2B5EF4-FFF2-40B4-BE49-F238E27FC236}">
                <a16:creationId xmlns:a16="http://schemas.microsoft.com/office/drawing/2014/main" id="{78223AD0-EEE9-B9FD-5CBC-3774B4BE02F8}"/>
              </a:ext>
            </a:extLst>
          </p:cNvPr>
          <p:cNvGrpSpPr/>
          <p:nvPr/>
        </p:nvGrpSpPr>
        <p:grpSpPr>
          <a:xfrm>
            <a:off x="3046923" y="5258157"/>
            <a:ext cx="1517279" cy="1442046"/>
            <a:chOff x="1486678" y="562946"/>
            <a:chExt cx="1800808" cy="1660849"/>
          </a:xfrm>
        </p:grpSpPr>
        <p:sp>
          <p:nvSpPr>
            <p:cNvPr id="61" name="Oval 60">
              <a:extLst>
                <a:ext uri="{FF2B5EF4-FFF2-40B4-BE49-F238E27FC236}">
                  <a16:creationId xmlns:a16="http://schemas.microsoft.com/office/drawing/2014/main" id="{39E919B8-D9D6-5FE8-3942-3A055104DA3A}"/>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2" name="Graphic 61" descr="Lock with solid fill">
              <a:extLst>
                <a:ext uri="{FF2B5EF4-FFF2-40B4-BE49-F238E27FC236}">
                  <a16:creationId xmlns:a16="http://schemas.microsoft.com/office/drawing/2014/main" id="{9957E542-4B42-6CDA-D163-70A2CDBA970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grpSp>
        <p:nvGrpSpPr>
          <p:cNvPr id="63" name="Group 62">
            <a:extLst>
              <a:ext uri="{FF2B5EF4-FFF2-40B4-BE49-F238E27FC236}">
                <a16:creationId xmlns:a16="http://schemas.microsoft.com/office/drawing/2014/main" id="{C08626B8-AEC1-5C06-9730-54A9569863EE}"/>
              </a:ext>
            </a:extLst>
          </p:cNvPr>
          <p:cNvGrpSpPr/>
          <p:nvPr/>
        </p:nvGrpSpPr>
        <p:grpSpPr>
          <a:xfrm>
            <a:off x="4190442" y="3589604"/>
            <a:ext cx="1517279" cy="1442046"/>
            <a:chOff x="1486678" y="562946"/>
            <a:chExt cx="1800808" cy="1660849"/>
          </a:xfrm>
        </p:grpSpPr>
        <p:sp>
          <p:nvSpPr>
            <p:cNvPr id="64" name="Oval 63">
              <a:extLst>
                <a:ext uri="{FF2B5EF4-FFF2-40B4-BE49-F238E27FC236}">
                  <a16:creationId xmlns:a16="http://schemas.microsoft.com/office/drawing/2014/main" id="{14220311-B05A-A2FE-C8A3-E1ED82455C15}"/>
                </a:ext>
              </a:extLst>
            </p:cNvPr>
            <p:cNvSpPr/>
            <p:nvPr/>
          </p:nvSpPr>
          <p:spPr>
            <a:xfrm>
              <a:off x="1486678" y="562946"/>
              <a:ext cx="1800808" cy="166084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65" name="Graphic 64" descr="Lock with solid fill">
              <a:extLst>
                <a:ext uri="{FF2B5EF4-FFF2-40B4-BE49-F238E27FC236}">
                  <a16:creationId xmlns:a16="http://schemas.microsoft.com/office/drawing/2014/main" id="{80E9084F-C2F9-CF7B-B8EC-961546D47B3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42492" y="748780"/>
              <a:ext cx="1289180" cy="1289180"/>
            </a:xfrm>
            <a:prstGeom prst="rect">
              <a:avLst/>
            </a:prstGeom>
          </p:spPr>
        </p:pic>
      </p:grpSp>
      <p:sp>
        <p:nvSpPr>
          <p:cNvPr id="2" name="Title 1">
            <a:extLst>
              <a:ext uri="{FF2B5EF4-FFF2-40B4-BE49-F238E27FC236}">
                <a16:creationId xmlns:a16="http://schemas.microsoft.com/office/drawing/2014/main" id="{A9E6539F-F59A-7F56-A721-E1C7B5B8C720}"/>
              </a:ext>
            </a:extLst>
          </p:cNvPr>
          <p:cNvSpPr txBox="1">
            <a:spLocks/>
          </p:cNvSpPr>
          <p:nvPr/>
        </p:nvSpPr>
        <p:spPr>
          <a:xfrm>
            <a:off x="895316" y="-3184"/>
            <a:ext cx="9144000" cy="17691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latin typeface="Helvetica" panose="020B0604020202020204" pitchFamily="34" charset="0"/>
                <a:cs typeface="Helvetica" panose="020B0604020202020204" pitchFamily="34" charset="0"/>
              </a:rPr>
              <a:t>10 tips for more sustainable elearning content</a:t>
            </a:r>
          </a:p>
        </p:txBody>
      </p:sp>
      <p:sp>
        <p:nvSpPr>
          <p:cNvPr id="7" name="Rectangle 6">
            <a:extLst>
              <a:ext uri="{FF2B5EF4-FFF2-40B4-BE49-F238E27FC236}">
                <a16:creationId xmlns:a16="http://schemas.microsoft.com/office/drawing/2014/main" id="{4E09F473-F274-559E-34F1-EBD25D7A8F21}"/>
              </a:ext>
            </a:extLst>
          </p:cNvPr>
          <p:cNvSpPr/>
          <p:nvPr/>
        </p:nvSpPr>
        <p:spPr>
          <a:xfrm rot="5400000">
            <a:off x="10949176" y="1146811"/>
            <a:ext cx="464569" cy="383259"/>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21970BF-831C-E01A-A0B7-2B903F5AD439}"/>
              </a:ext>
            </a:extLst>
          </p:cNvPr>
          <p:cNvSpPr/>
          <p:nvPr/>
        </p:nvSpPr>
        <p:spPr>
          <a:xfrm rot="5400000">
            <a:off x="10949176" y="1611379"/>
            <a:ext cx="464569" cy="383259"/>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A6A5A97B-9620-79F7-496F-9308B79A99DE}"/>
              </a:ext>
            </a:extLst>
          </p:cNvPr>
          <p:cNvSpPr/>
          <p:nvPr/>
        </p:nvSpPr>
        <p:spPr>
          <a:xfrm rot="5400000">
            <a:off x="10949176" y="2075948"/>
            <a:ext cx="464569" cy="383259"/>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CF6BB6-9596-DE9C-7FF6-199030791E69}"/>
              </a:ext>
            </a:extLst>
          </p:cNvPr>
          <p:cNvSpPr/>
          <p:nvPr/>
        </p:nvSpPr>
        <p:spPr>
          <a:xfrm rot="5400000">
            <a:off x="10949176" y="2540517"/>
            <a:ext cx="464569" cy="38325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AB97CE7-8120-C9E2-B560-4E752C4FDDFF}"/>
              </a:ext>
            </a:extLst>
          </p:cNvPr>
          <p:cNvSpPr/>
          <p:nvPr/>
        </p:nvSpPr>
        <p:spPr>
          <a:xfrm rot="5400000">
            <a:off x="10949176" y="3005085"/>
            <a:ext cx="464569" cy="38325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1F314E3-FD4A-8606-51C4-43DD472CE14F}"/>
              </a:ext>
            </a:extLst>
          </p:cNvPr>
          <p:cNvSpPr/>
          <p:nvPr/>
        </p:nvSpPr>
        <p:spPr>
          <a:xfrm rot="5400000">
            <a:off x="10949174" y="3469654"/>
            <a:ext cx="464569" cy="383259"/>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FB6315-A748-E40D-C4AC-547D0B1CFC60}"/>
              </a:ext>
            </a:extLst>
          </p:cNvPr>
          <p:cNvSpPr/>
          <p:nvPr/>
        </p:nvSpPr>
        <p:spPr>
          <a:xfrm rot="5400000">
            <a:off x="10949176" y="3934223"/>
            <a:ext cx="464569" cy="38325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0BF07E2-82A2-B7E8-15FA-A2AC9DE20BCD}"/>
              </a:ext>
            </a:extLst>
          </p:cNvPr>
          <p:cNvSpPr/>
          <p:nvPr/>
        </p:nvSpPr>
        <p:spPr>
          <a:xfrm rot="5400000">
            <a:off x="10949176" y="4398792"/>
            <a:ext cx="464569" cy="38325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661AB1B-9283-C192-4066-6299491E2392}"/>
              </a:ext>
            </a:extLst>
          </p:cNvPr>
          <p:cNvSpPr/>
          <p:nvPr/>
        </p:nvSpPr>
        <p:spPr>
          <a:xfrm rot="5400000">
            <a:off x="10949176" y="4863360"/>
            <a:ext cx="464569" cy="38325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BFF25D9-8DD4-F2E5-2BD6-865DF0439186}"/>
              </a:ext>
            </a:extLst>
          </p:cNvPr>
          <p:cNvSpPr/>
          <p:nvPr/>
        </p:nvSpPr>
        <p:spPr>
          <a:xfrm>
            <a:off x="9995869" y="5540951"/>
            <a:ext cx="2371178" cy="1077218"/>
          </a:xfrm>
          <a:prstGeom prst="rect">
            <a:avLst/>
          </a:prstGeom>
          <a:noFill/>
        </p:spPr>
        <p:txBody>
          <a:bodyPr wrap="square" lIns="91440" tIns="45720" rIns="91440" bIns="45720">
            <a:spAutoFit/>
          </a:bodyPr>
          <a:lstStyle/>
          <a:p>
            <a:pPr algn="ctr"/>
            <a:r>
              <a:rPr lang="en-US" sz="3200" b="1" dirty="0">
                <a:ln w="0"/>
                <a:latin typeface="Helvetica" panose="020B0604020202020204" pitchFamily="34" charset="0"/>
                <a:cs typeface="Helvetica" panose="020B0604020202020204" pitchFamily="34" charset="0"/>
              </a:rPr>
              <a:t>Carbon counter</a:t>
            </a:r>
          </a:p>
        </p:txBody>
      </p:sp>
      <p:cxnSp>
        <p:nvCxnSpPr>
          <p:cNvPr id="21" name="Straight Connector 20">
            <a:extLst>
              <a:ext uri="{FF2B5EF4-FFF2-40B4-BE49-F238E27FC236}">
                <a16:creationId xmlns:a16="http://schemas.microsoft.com/office/drawing/2014/main" id="{0CE4BCFC-93F9-E142-45FC-4C0296039338}"/>
              </a:ext>
            </a:extLst>
          </p:cNvPr>
          <p:cNvCxnSpPr>
            <a:cxnSpLocks/>
          </p:cNvCxnSpPr>
          <p:nvPr/>
        </p:nvCxnSpPr>
        <p:spPr>
          <a:xfrm flipH="1">
            <a:off x="10033206" y="0"/>
            <a:ext cx="18333" cy="685800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828E5F3-2248-B5E4-0623-8F5A9CFE372A}"/>
              </a:ext>
            </a:extLst>
          </p:cNvPr>
          <p:cNvSpPr txBox="1"/>
          <p:nvPr/>
        </p:nvSpPr>
        <p:spPr>
          <a:xfrm>
            <a:off x="3078088" y="2269899"/>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Language</a:t>
            </a:r>
          </a:p>
          <a:p>
            <a:pPr algn="ctr"/>
            <a:endParaRPr lang="en-GB" sz="2000" b="1" dirty="0">
              <a:solidFill>
                <a:schemeClr val="bg1"/>
              </a:solidFill>
            </a:endParaRPr>
          </a:p>
        </p:txBody>
      </p:sp>
      <p:sp>
        <p:nvSpPr>
          <p:cNvPr id="6" name="TextBox 5">
            <a:extLst>
              <a:ext uri="{FF2B5EF4-FFF2-40B4-BE49-F238E27FC236}">
                <a16:creationId xmlns:a16="http://schemas.microsoft.com/office/drawing/2014/main" id="{BC25838D-4DC9-4C7F-A995-0EB23371D891}"/>
              </a:ext>
            </a:extLst>
          </p:cNvPr>
          <p:cNvSpPr txBox="1"/>
          <p:nvPr/>
        </p:nvSpPr>
        <p:spPr>
          <a:xfrm>
            <a:off x="5494968" y="2252733"/>
            <a:ext cx="1568580" cy="1015663"/>
          </a:xfrm>
          <a:prstGeom prst="rect">
            <a:avLst/>
          </a:prstGeom>
          <a:noFill/>
        </p:spPr>
        <p:txBody>
          <a:bodyPr wrap="square" rtlCol="0">
            <a:spAutoFit/>
          </a:bodyPr>
          <a:lstStyle/>
          <a:p>
            <a:pPr algn="ctr"/>
            <a:r>
              <a:rPr lang="en-GB" sz="2000" b="1" dirty="0">
                <a:solidFill>
                  <a:schemeClr val="bg1"/>
                </a:solidFill>
                <a:latin typeface="Helvetica" panose="020B0604020202020204" pitchFamily="34" charset="0"/>
                <a:cs typeface="Helvetica" panose="020B0604020202020204" pitchFamily="34" charset="0"/>
              </a:rPr>
              <a:t>Tip 2: Documents</a:t>
            </a:r>
          </a:p>
          <a:p>
            <a:pPr algn="ctr"/>
            <a:endParaRPr lang="en-GB" sz="2000" b="1" dirty="0">
              <a:solidFill>
                <a:schemeClr val="bg1"/>
              </a:solidFill>
            </a:endParaRPr>
          </a:p>
        </p:txBody>
      </p:sp>
    </p:spTree>
    <p:extLst>
      <p:ext uri="{BB962C8B-B14F-4D97-AF65-F5344CB8AC3E}">
        <p14:creationId xmlns:p14="http://schemas.microsoft.com/office/powerpoint/2010/main" val="622038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1"/>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A9A9-3498-6B56-F06F-9D3D7E6DAFD4}"/>
              </a:ext>
            </a:extLst>
          </p:cNvPr>
          <p:cNvSpPr>
            <a:spLocks noGrp="1"/>
          </p:cNvSpPr>
          <p:nvPr>
            <p:ph type="title"/>
          </p:nvPr>
        </p:nvSpPr>
        <p:spPr>
          <a:xfrm>
            <a:off x="551597" y="365125"/>
            <a:ext cx="10515600" cy="1325563"/>
          </a:xfrm>
        </p:spPr>
        <p:txBody>
          <a:bodyPr/>
          <a:lstStyle/>
          <a:p>
            <a:r>
              <a:rPr lang="en-GB" b="1" dirty="0">
                <a:latin typeface="Helvetica" panose="020B0604020202020204" pitchFamily="34" charset="0"/>
                <a:cs typeface="Helvetica" panose="020B0604020202020204" pitchFamily="34" charset="0"/>
              </a:rPr>
              <a:t>Tip 3: Documents</a:t>
            </a:r>
          </a:p>
        </p:txBody>
      </p:sp>
      <p:sp>
        <p:nvSpPr>
          <p:cNvPr id="3" name="Content Placeholder 2">
            <a:extLst>
              <a:ext uri="{FF2B5EF4-FFF2-40B4-BE49-F238E27FC236}">
                <a16:creationId xmlns:a16="http://schemas.microsoft.com/office/drawing/2014/main" id="{62F9CBBF-1A77-7ADE-1835-D6C15A358C0E}"/>
              </a:ext>
            </a:extLst>
          </p:cNvPr>
          <p:cNvSpPr>
            <a:spLocks noGrp="1"/>
          </p:cNvSpPr>
          <p:nvPr>
            <p:ph idx="1"/>
          </p:nvPr>
        </p:nvSpPr>
        <p:spPr>
          <a:xfrm>
            <a:off x="551597" y="1690688"/>
            <a:ext cx="10515600" cy="4667250"/>
          </a:xfrm>
        </p:spPr>
        <p:txBody>
          <a:bodyPr>
            <a:normAutofit/>
          </a:bodyPr>
          <a:lstStyle/>
          <a:p>
            <a:pPr marL="0" indent="0">
              <a:buNone/>
            </a:pPr>
            <a:r>
              <a:rPr lang="en-GB" dirty="0">
                <a:solidFill>
                  <a:srgbClr val="000000"/>
                </a:solidFill>
                <a:latin typeface="Arial" panose="020B0604020202020204" pitchFamily="34" charset="0"/>
              </a:rPr>
              <a:t>Printing documents and downloading files both have costs in terms of sustainability, as they use up paper, ink, and energy. It’s therefore a good idea to optimise documents for printing and download.</a:t>
            </a:r>
            <a:endParaRPr lang="en-GB" b="0" i="0" dirty="0">
              <a:solidFill>
                <a:srgbClr val="000000"/>
              </a:solidFill>
              <a:effectLst/>
              <a:latin typeface="Arial" panose="020B0604020202020204" pitchFamily="34" charset="0"/>
            </a:endParaRPr>
          </a:p>
          <a:p>
            <a:pPr marL="0" indent="0">
              <a:buNone/>
            </a:pPr>
            <a:endParaRPr lang="en-GB" dirty="0">
              <a:solidFill>
                <a:srgbClr val="000000"/>
              </a:solidFill>
              <a:latin typeface="Arial" panose="020B0604020202020204" pitchFamily="34" charset="0"/>
            </a:endParaRPr>
          </a:p>
        </p:txBody>
      </p:sp>
      <p:sp>
        <p:nvSpPr>
          <p:cNvPr id="6" name="Rectangle: Rounded Corners 3">
            <a:extLst>
              <a:ext uri="{FF2B5EF4-FFF2-40B4-BE49-F238E27FC236}">
                <a16:creationId xmlns:a16="http://schemas.microsoft.com/office/drawing/2014/main" id="{0DA53E4C-DEC4-CCFC-11E2-4C650588F0FB}"/>
              </a:ext>
            </a:extLst>
          </p:cNvPr>
          <p:cNvSpPr/>
          <p:nvPr/>
        </p:nvSpPr>
        <p:spPr>
          <a:xfrm>
            <a:off x="551597" y="1386302"/>
            <a:ext cx="11088806" cy="5106573"/>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2800" b="1" dirty="0">
              <a:latin typeface="Helvetica" panose="020B0604020202020204" pitchFamily="34" charset="0"/>
              <a:cs typeface="Helvetica" panose="020B0604020202020204" pitchFamily="34" charset="0"/>
            </a:endParaRPr>
          </a:p>
          <a:p>
            <a:pPr algn="ctr"/>
            <a:endParaRPr lang="en-GB" sz="2800" b="1" dirty="0">
              <a:latin typeface="Helvetica" panose="020B0604020202020204" pitchFamily="34" charset="0"/>
              <a:cs typeface="Helvetica" panose="020B0604020202020204" pitchFamily="34" charset="0"/>
            </a:endParaRPr>
          </a:p>
          <a:p>
            <a:pPr algn="ctr"/>
            <a:endParaRPr lang="en-GB" sz="2800" b="1" dirty="0">
              <a:latin typeface="Helvetica" panose="020B0604020202020204" pitchFamily="34" charset="0"/>
              <a:cs typeface="Helvetica" panose="020B0604020202020204" pitchFamily="34" charset="0"/>
            </a:endParaRPr>
          </a:p>
          <a:p>
            <a:pPr algn="ctr"/>
            <a:endParaRPr lang="en-GB" sz="2800" b="1" dirty="0">
              <a:latin typeface="Helvetica" panose="020B0604020202020204" pitchFamily="34" charset="0"/>
              <a:cs typeface="Helvetica" panose="020B0604020202020204" pitchFamily="34" charset="0"/>
            </a:endParaRPr>
          </a:p>
          <a:p>
            <a:pPr algn="ctr"/>
            <a:endParaRPr lang="en-GB" sz="2800" b="1" dirty="0">
              <a:latin typeface="Helvetica" panose="020B0604020202020204" pitchFamily="34" charset="0"/>
              <a:cs typeface="Helvetica" panose="020B0604020202020204" pitchFamily="34" charset="0"/>
            </a:endParaRPr>
          </a:p>
          <a:p>
            <a:pPr algn="ctr"/>
            <a:endParaRPr lang="en-GB" sz="2800" b="1" dirty="0">
              <a:latin typeface="Helvetica" panose="020B0604020202020204" pitchFamily="34" charset="0"/>
              <a:cs typeface="Helvetica" panose="020B0604020202020204" pitchFamily="34" charset="0"/>
            </a:endParaRPr>
          </a:p>
          <a:p>
            <a:pPr algn="ctr"/>
            <a:endParaRPr lang="en-GB" sz="2800" b="1" dirty="0">
              <a:latin typeface="Helvetica" panose="020B0604020202020204" pitchFamily="34" charset="0"/>
              <a:cs typeface="Helvetica" panose="020B0604020202020204" pitchFamily="34" charset="0"/>
            </a:endParaRPr>
          </a:p>
          <a:p>
            <a:pPr algn="ctr"/>
            <a:r>
              <a:rPr lang="en-GB" sz="2800" b="1" dirty="0">
                <a:latin typeface="Helvetica" panose="020B0604020202020204" pitchFamily="34" charset="0"/>
                <a:cs typeface="Helvetica" panose="020B0604020202020204" pitchFamily="34" charset="0"/>
              </a:rPr>
              <a:t>Question time</a:t>
            </a:r>
            <a:r>
              <a:rPr lang="en-GB" sz="2400" dirty="0">
                <a:latin typeface="Helvetica" panose="020B0604020202020204" pitchFamily="34" charset="0"/>
                <a:cs typeface="Helvetica" panose="020B0604020202020204" pitchFamily="34" charset="0"/>
              </a:rPr>
              <a:t>:</a:t>
            </a:r>
          </a:p>
          <a:p>
            <a:pPr algn="ctr"/>
            <a:r>
              <a:rPr lang="en-GB" sz="2400" dirty="0">
                <a:latin typeface="Helvetica" panose="020B0604020202020204" pitchFamily="34" charset="0"/>
                <a:cs typeface="Helvetica" panose="020B0604020202020204" pitchFamily="34" charset="0"/>
              </a:rPr>
              <a:t>You are designing and sharing a unit brief for a course. Which of the following are good options to make this content sustainable?</a:t>
            </a:r>
          </a:p>
          <a:p>
            <a:pPr algn="ctr"/>
            <a:endParaRPr lang="en-GB" sz="2400" dirty="0">
              <a:latin typeface="Helvetica" panose="020B0604020202020204" pitchFamily="34" charset="0"/>
              <a:cs typeface="Helvetica" panose="020B0604020202020204" pitchFamily="34" charset="0"/>
            </a:endParaRPr>
          </a:p>
          <a:p>
            <a:pPr marL="457200" indent="-457200">
              <a:buFont typeface="+mj-lt"/>
              <a:buAutoNum type="alphaLcParenR"/>
            </a:pPr>
            <a:r>
              <a:rPr lang="en-GB" sz="2400" dirty="0">
                <a:latin typeface="Helvetica" panose="020B0604020202020204" pitchFamily="34" charset="0"/>
                <a:cs typeface="Helvetica" panose="020B0604020202020204" pitchFamily="34" charset="0"/>
              </a:rPr>
              <a:t>Using lots of photographs and visuals to get your point across</a:t>
            </a:r>
          </a:p>
          <a:p>
            <a:pPr marL="457200" indent="-457200">
              <a:buFont typeface="+mj-lt"/>
              <a:buAutoNum type="alphaLcParenR"/>
            </a:pPr>
            <a:endParaRPr lang="en-GB" sz="2400" dirty="0">
              <a:latin typeface="Helvetica" panose="020B0604020202020204" pitchFamily="34" charset="0"/>
              <a:cs typeface="Helvetica" panose="020B0604020202020204" pitchFamily="34" charset="0"/>
            </a:endParaRPr>
          </a:p>
          <a:p>
            <a:pPr marL="457200" indent="-457200">
              <a:buFont typeface="+mj-lt"/>
              <a:buAutoNum type="alphaLcParenR"/>
            </a:pPr>
            <a:r>
              <a:rPr lang="en-GB" sz="2400" dirty="0">
                <a:latin typeface="Helvetica" panose="020B0604020202020204" pitchFamily="34" charset="0"/>
                <a:cs typeface="Helvetica" panose="020B0604020202020204" pitchFamily="34" charset="0"/>
              </a:rPr>
              <a:t>Upload it to Moodle </a:t>
            </a:r>
          </a:p>
          <a:p>
            <a:pPr marL="457200" indent="-457200">
              <a:buFont typeface="+mj-lt"/>
              <a:buAutoNum type="alphaLcParenR"/>
            </a:pPr>
            <a:endParaRPr lang="en-GB" sz="2400" dirty="0">
              <a:latin typeface="Helvetica" panose="020B0604020202020204" pitchFamily="34" charset="0"/>
              <a:cs typeface="Helvetica" panose="020B0604020202020204" pitchFamily="34" charset="0"/>
            </a:endParaRPr>
          </a:p>
          <a:p>
            <a:pPr marL="457200" indent="-457200">
              <a:buFont typeface="+mj-lt"/>
              <a:buAutoNum type="alphaLcParenR"/>
            </a:pPr>
            <a:endParaRPr lang="en-GB" sz="2400" dirty="0">
              <a:latin typeface="Helvetica" panose="020B0604020202020204" pitchFamily="34" charset="0"/>
              <a:cs typeface="Helvetica" panose="020B0604020202020204" pitchFamily="34" charset="0"/>
            </a:endParaRPr>
          </a:p>
          <a:p>
            <a:pPr marL="457200" indent="-457200">
              <a:buFont typeface="+mj-lt"/>
              <a:buAutoNum type="alphaLcParenR"/>
            </a:pPr>
            <a:r>
              <a:rPr lang="en-GB" sz="2400" dirty="0">
                <a:latin typeface="Helvetica" panose="020B0604020202020204" pitchFamily="34" charset="0"/>
                <a:cs typeface="Helvetica" panose="020B0604020202020204" pitchFamily="34" charset="0"/>
              </a:rPr>
              <a:t>Email it to all the students and ask them to bring a printed copy to the first taught session</a:t>
            </a:r>
          </a:p>
          <a:p>
            <a:pPr marL="457200" indent="-457200" algn="ctr">
              <a:buFont typeface="+mj-lt"/>
              <a:buAutoNum type="alphaLcParenR"/>
            </a:pPr>
            <a:endParaRPr lang="en-GB" sz="2400" dirty="0">
              <a:latin typeface="Helvetica" panose="020B0604020202020204" pitchFamily="34" charset="0"/>
              <a:cs typeface="Helvetica" panose="020B0604020202020204" pitchFamily="34" charset="0"/>
            </a:endParaRPr>
          </a:p>
          <a:p>
            <a:pPr algn="ctr"/>
            <a:r>
              <a:rPr lang="en-GB" sz="2400" dirty="0">
                <a:latin typeface="Helvetica" panose="020B0604020202020204" pitchFamily="34" charset="0"/>
                <a:cs typeface="Helvetica" panose="020B0604020202020204" pitchFamily="34" charset="0"/>
              </a:rPr>
              <a:t> </a:t>
            </a: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a:p>
            <a:pPr algn="ctr"/>
            <a:endParaRPr lang="en-GB" sz="2400" dirty="0">
              <a:latin typeface="Helvetica" panose="020B0604020202020204" pitchFamily="34" charset="0"/>
              <a:cs typeface="Helvetica" panose="020B0604020202020204" pitchFamily="34" charset="0"/>
            </a:endParaRPr>
          </a:p>
        </p:txBody>
      </p:sp>
      <p:sp>
        <p:nvSpPr>
          <p:cNvPr id="8" name="TextBox 7">
            <a:extLst>
              <a:ext uri="{FF2B5EF4-FFF2-40B4-BE49-F238E27FC236}">
                <a16:creationId xmlns:a16="http://schemas.microsoft.com/office/drawing/2014/main" id="{9E822182-356C-1351-A321-1BC84365AF06}"/>
              </a:ext>
            </a:extLst>
          </p:cNvPr>
          <p:cNvSpPr txBox="1"/>
          <p:nvPr/>
        </p:nvSpPr>
        <p:spPr>
          <a:xfrm>
            <a:off x="1124801" y="3429000"/>
            <a:ext cx="5795890" cy="369332"/>
          </a:xfrm>
          <a:prstGeom prst="rect">
            <a:avLst/>
          </a:prstGeom>
          <a:noFill/>
        </p:spPr>
        <p:txBody>
          <a:bodyPr wrap="square" rtlCol="0">
            <a:spAutoFit/>
          </a:bodyPr>
          <a:lstStyle/>
          <a:p>
            <a:r>
              <a:rPr lang="en-US" dirty="0">
                <a:solidFill>
                  <a:schemeClr val="bg1"/>
                </a:solidFill>
              </a:rPr>
              <a:t>Not great for printing or for the size of the file download!</a:t>
            </a:r>
          </a:p>
        </p:txBody>
      </p:sp>
      <p:sp>
        <p:nvSpPr>
          <p:cNvPr id="9" name="TextBox 8">
            <a:extLst>
              <a:ext uri="{FF2B5EF4-FFF2-40B4-BE49-F238E27FC236}">
                <a16:creationId xmlns:a16="http://schemas.microsoft.com/office/drawing/2014/main" id="{B2727441-3E17-52EC-CFF7-72D79EAAC784}"/>
              </a:ext>
            </a:extLst>
          </p:cNvPr>
          <p:cNvSpPr txBox="1"/>
          <p:nvPr/>
        </p:nvSpPr>
        <p:spPr>
          <a:xfrm>
            <a:off x="1124802" y="4135570"/>
            <a:ext cx="10515601" cy="646331"/>
          </a:xfrm>
          <a:prstGeom prst="rect">
            <a:avLst/>
          </a:prstGeom>
          <a:noFill/>
        </p:spPr>
        <p:txBody>
          <a:bodyPr wrap="square" rtlCol="0">
            <a:spAutoFit/>
          </a:bodyPr>
          <a:lstStyle/>
          <a:p>
            <a:r>
              <a:rPr lang="en-US" dirty="0">
                <a:solidFill>
                  <a:schemeClr val="bg1"/>
                </a:solidFill>
              </a:rPr>
              <a:t>Yes, students can access it as and when they need. Make sure it’s clearly labelled so students know what they’re downloading. Also, set it to open in browser rather than a forced download to their machine </a:t>
            </a:r>
          </a:p>
        </p:txBody>
      </p:sp>
      <p:sp>
        <p:nvSpPr>
          <p:cNvPr id="10" name="TextBox 9">
            <a:extLst>
              <a:ext uri="{FF2B5EF4-FFF2-40B4-BE49-F238E27FC236}">
                <a16:creationId xmlns:a16="http://schemas.microsoft.com/office/drawing/2014/main" id="{3632039B-8812-5883-E819-04C9A57ECDCD}"/>
              </a:ext>
            </a:extLst>
          </p:cNvPr>
          <p:cNvSpPr txBox="1"/>
          <p:nvPr/>
        </p:nvSpPr>
        <p:spPr>
          <a:xfrm>
            <a:off x="1124801" y="5608421"/>
            <a:ext cx="9498036" cy="646331"/>
          </a:xfrm>
          <a:prstGeom prst="rect">
            <a:avLst/>
          </a:prstGeom>
          <a:noFill/>
        </p:spPr>
        <p:txBody>
          <a:bodyPr wrap="square" rtlCol="0">
            <a:spAutoFit/>
          </a:bodyPr>
          <a:lstStyle/>
          <a:p>
            <a:r>
              <a:rPr lang="en-US" dirty="0">
                <a:solidFill>
                  <a:schemeClr val="bg1"/>
                </a:solidFill>
              </a:rPr>
              <a:t>There’s a carbon cost to emailing and printing, especially if you have a large cohort! Better to make it available on Moodle and students can choose how they use it.</a:t>
            </a:r>
          </a:p>
        </p:txBody>
      </p:sp>
    </p:spTree>
    <p:extLst>
      <p:ext uri="{BB962C8B-B14F-4D97-AF65-F5344CB8AC3E}">
        <p14:creationId xmlns:p14="http://schemas.microsoft.com/office/powerpoint/2010/main" val="120849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12" end="12"/>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15" end="15"/>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6">
                                            <p:txEl>
                                              <p:pRg st="10" end="10"/>
                                            </p:txEl>
                                          </p:spTgt>
                                        </p:tgtEl>
                                        <p:attrNameLst>
                                          <p:attrName>style.color</p:attrName>
                                        </p:attrNameLst>
                                      </p:cBhvr>
                                      <p:to>
                                        <a:schemeClr val="accent2"/>
                                      </p:to>
                                    </p:animClr>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6">
                                            <p:txEl>
                                              <p:pRg st="12" end="12"/>
                                            </p:txEl>
                                          </p:spTgt>
                                        </p:tgtEl>
                                        <p:attrNameLst>
                                          <p:attrName>style.color</p:attrName>
                                        </p:attrNameLst>
                                      </p:cBhvr>
                                      <p:to>
                                        <a:srgbClr val="00EF00"/>
                                      </p:to>
                                    </p:animClr>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2000" fill="hold"/>
                                        <p:tgtEl>
                                          <p:spTgt spid="6">
                                            <p:txEl>
                                              <p:pRg st="15" end="15"/>
                                            </p:txEl>
                                          </p:spTgt>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6" grpId="1" build="allAtOnce" animBg="1"/>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2090</Words>
  <Application>Microsoft Macintosh PowerPoint</Application>
  <PresentationFormat>Widescreen</PresentationFormat>
  <Paragraphs>278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Helvetica</vt:lpstr>
      <vt:lpstr>Helvetica Neue</vt:lpstr>
      <vt:lpstr>Stencil</vt:lpstr>
      <vt:lpstr>Office Theme</vt:lpstr>
      <vt:lpstr>   How to make more sustainable elearning content</vt:lpstr>
      <vt:lpstr>   How to play this game</vt:lpstr>
      <vt:lpstr>Welcome</vt:lpstr>
      <vt:lpstr>PowerPoint Presentation</vt:lpstr>
      <vt:lpstr>Tip 1: Images</vt:lpstr>
      <vt:lpstr>PowerPoint Presentation</vt:lpstr>
      <vt:lpstr>Tip 2: Language</vt:lpstr>
      <vt:lpstr>PowerPoint Presentation</vt:lpstr>
      <vt:lpstr>Tip 3: Documents</vt:lpstr>
      <vt:lpstr>PowerPoint Presentation</vt:lpstr>
      <vt:lpstr>Tip 4: Duplicate data</vt:lpstr>
      <vt:lpstr>PowerPoint Presentation</vt:lpstr>
      <vt:lpstr>Tip 5: Ideation</vt:lpstr>
      <vt:lpstr>PowerPoint Presentation</vt:lpstr>
      <vt:lpstr>Tip 6: Navigation</vt:lpstr>
      <vt:lpstr>PowerPoint Presentation</vt:lpstr>
      <vt:lpstr>Tip 7: Consistency</vt:lpstr>
      <vt:lpstr>PowerPoint Presentation</vt:lpstr>
      <vt:lpstr>Tip 8: User attention</vt:lpstr>
      <vt:lpstr>PowerPoint Presentation</vt:lpstr>
      <vt:lpstr>Tip 9: Mobile responsive</vt:lpstr>
      <vt:lpstr>PowerPoint Presentation</vt:lpstr>
      <vt:lpstr>Tip 10: Necessity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tips for more sustainable elearning content</dc:title>
  <dc:creator>Pádraig McCarrick</dc:creator>
  <cp:lastModifiedBy>Nina O'Reilly</cp:lastModifiedBy>
  <cp:revision>22</cp:revision>
  <dcterms:created xsi:type="dcterms:W3CDTF">2024-01-05T13:29:13Z</dcterms:created>
  <dcterms:modified xsi:type="dcterms:W3CDTF">2024-01-22T22:12:39Z</dcterms:modified>
</cp:coreProperties>
</file>