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57" r:id="rId3"/>
    <p:sldId id="258" r:id="rId4"/>
    <p:sldId id="259" r:id="rId5"/>
    <p:sldId id="260" r:id="rId6"/>
    <p:sldId id="264" r:id="rId7"/>
    <p:sldId id="261" r:id="rId8"/>
    <p:sldId id="265" r:id="rId9"/>
    <p:sldId id="262" r:id="rId10"/>
    <p:sldId id="267" r:id="rId11"/>
    <p:sldId id="263" r:id="rId12"/>
    <p:sldId id="272" r:id="rId13"/>
    <p:sldId id="273"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BEF94-8F17-A44B-B266-C220F46D9B7E}" v="137" dt="2024-01-27T10:25:5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01"/>
    <p:restoredTop sz="85093"/>
  </p:normalViewPr>
  <p:slideViewPr>
    <p:cSldViewPr snapToGrid="0">
      <p:cViewPr varScale="1">
        <p:scale>
          <a:sx n="94" d="100"/>
          <a:sy n="94" d="100"/>
        </p:scale>
        <p:origin x="5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79A49-4194-8746-8E05-3423A1B0D899}" type="datetimeFigureOut">
              <a:rPr lang="en-US" smtClean="0"/>
              <a:t>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7DD3B-DB0C-1444-A2EA-C73F12B783F8}" type="slidenum">
              <a:rPr lang="en-US" smtClean="0"/>
              <a:t>‹#›</a:t>
            </a:fld>
            <a:endParaRPr lang="en-US"/>
          </a:p>
        </p:txBody>
      </p:sp>
    </p:spTree>
    <p:extLst>
      <p:ext uri="{BB962C8B-B14F-4D97-AF65-F5344CB8AC3E}">
        <p14:creationId xmlns:p14="http://schemas.microsoft.com/office/powerpoint/2010/main" val="313389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digital sustainability is in my context. </a:t>
            </a:r>
          </a:p>
        </p:txBody>
      </p:sp>
      <p:sp>
        <p:nvSpPr>
          <p:cNvPr id="4" name="Slide Number Placeholder 3"/>
          <p:cNvSpPr>
            <a:spLocks noGrp="1"/>
          </p:cNvSpPr>
          <p:nvPr>
            <p:ph type="sldNum" sz="quarter" idx="5"/>
          </p:nvPr>
        </p:nvSpPr>
        <p:spPr/>
        <p:txBody>
          <a:bodyPr/>
          <a:lstStyle/>
          <a:p>
            <a:fld id="{8FF7DD3B-DB0C-1444-A2EA-C73F12B783F8}" type="slidenum">
              <a:rPr lang="en-US" smtClean="0"/>
              <a:t>2</a:t>
            </a:fld>
            <a:endParaRPr lang="en-US"/>
          </a:p>
        </p:txBody>
      </p:sp>
    </p:spTree>
    <p:extLst>
      <p:ext uri="{BB962C8B-B14F-4D97-AF65-F5344CB8AC3E}">
        <p14:creationId xmlns:p14="http://schemas.microsoft.com/office/powerpoint/2010/main" val="73797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11</a:t>
            </a:fld>
            <a:endParaRPr lang="en-US"/>
          </a:p>
        </p:txBody>
      </p:sp>
    </p:spTree>
    <p:extLst>
      <p:ext uri="{BB962C8B-B14F-4D97-AF65-F5344CB8AC3E}">
        <p14:creationId xmlns:p14="http://schemas.microsoft.com/office/powerpoint/2010/main" val="40585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Helvetica Neue" panose="02000503000000020004" pitchFamily="2" charset="0"/>
                <a:ea typeface="Helvetica Neue" panose="02000503000000020004" pitchFamily="2" charset="0"/>
                <a:cs typeface="Helvetica Neue" panose="02000503000000020004" pitchFamily="2" charset="0"/>
              </a:rPr>
              <a:t>Climate crisis &gt; the internet’s role in this</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UAL strategy (for online learning &amp; climate)</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Student anxiety</a:t>
            </a:r>
          </a:p>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3</a:t>
            </a:fld>
            <a:endParaRPr lang="en-US"/>
          </a:p>
        </p:txBody>
      </p:sp>
    </p:spTree>
    <p:extLst>
      <p:ext uri="{BB962C8B-B14F-4D97-AF65-F5344CB8AC3E}">
        <p14:creationId xmlns:p14="http://schemas.microsoft.com/office/powerpoint/2010/main" val="214689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Mention how I am starting out with this topic, so the questions are foundational and this is where I am on the action research cycle</a:t>
            </a:r>
          </a:p>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4</a:t>
            </a:fld>
            <a:endParaRPr lang="en-US"/>
          </a:p>
        </p:txBody>
      </p:sp>
    </p:spTree>
    <p:extLst>
      <p:ext uri="{BB962C8B-B14F-4D97-AF65-F5344CB8AC3E}">
        <p14:creationId xmlns:p14="http://schemas.microsoft.com/office/powerpoint/2010/main" val="72862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Neue" panose="02000503000000020004" pitchFamily="2" charset="0"/>
                <a:ea typeface="Helvetica Neue" panose="02000503000000020004" pitchFamily="2" charset="0"/>
                <a:cs typeface="Helvetica Neue" panose="02000503000000020004" pitchFamily="2" charset="0"/>
              </a:rPr>
              <a:t>Document analysis of the Web Sustainability Guidelines: 1st draft newly released by the World Wide Web Consortium which is the standards body for all things online. </a:t>
            </a:r>
            <a:r>
              <a:rPr lang="en-US" dirty="0" err="1">
                <a:latin typeface="Helvetica Neue" panose="02000503000000020004" pitchFamily="2" charset="0"/>
                <a:ea typeface="Helvetica Neue" panose="02000503000000020004" pitchFamily="2" charset="0"/>
                <a:cs typeface="Helvetica Neue" panose="02000503000000020004" pitchFamily="2" charset="0"/>
              </a:rPr>
              <a:t>Analysed</a:t>
            </a:r>
            <a:r>
              <a:rPr lang="en-US" dirty="0">
                <a:latin typeface="Helvetica Neue" panose="02000503000000020004" pitchFamily="2" charset="0"/>
                <a:ea typeface="Helvetica Neue" panose="02000503000000020004" pitchFamily="2" charset="0"/>
                <a:cs typeface="Helvetica Neue" panose="02000503000000020004" pitchFamily="2" charset="0"/>
              </a:rPr>
              <a:t> this to see what where we could begin at UAL. But I knew from my reading of Bowen, that as a research method this does not provide sufficient detail, nor would it answer my research questions fully.</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Questionnaire of UAL learning technologists: In my ethics form I thought about the potential sensitivity of this topic. I chose an online anonymous questionnaire to allow participants to speak freely an honestly about their knowledge and practice with this topic. Questionnaire formulated in conjunction with the Pew Research Centre’s guide. </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Neue" panose="02000503000000020004" pitchFamily="2" charset="0"/>
                <a:ea typeface="Helvetica Neue" panose="02000503000000020004" pitchFamily="2" charset="0"/>
                <a:cs typeface="Helvetica Neue" panose="02000503000000020004" pitchFamily="2" charset="0"/>
              </a:rPr>
              <a:t>Training: </a:t>
            </a:r>
            <a:r>
              <a:rPr lang="en-US" dirty="0" err="1">
                <a:latin typeface="Helvetica Neue" panose="02000503000000020004" pitchFamily="2" charset="0"/>
                <a:ea typeface="Helvetica Neue" panose="02000503000000020004" pitchFamily="2" charset="0"/>
                <a:cs typeface="Helvetica Neue" panose="02000503000000020004" pitchFamily="2" charset="0"/>
              </a:rPr>
              <a:t>ual</a:t>
            </a:r>
            <a:r>
              <a:rPr lang="en-US" dirty="0">
                <a:latin typeface="Helvetica Neue" panose="02000503000000020004" pitchFamily="2" charset="0"/>
                <a:ea typeface="Helvetica Neue" panose="02000503000000020004" pitchFamily="2" charset="0"/>
                <a:cs typeface="Helvetica Neue" panose="02000503000000020004" pitchFamily="2" charset="0"/>
              </a:rPr>
              <a:t> carbon literacy, learning about the topic but observing how a sensitive topic can be taught and engaged with.</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5</a:t>
            </a:fld>
            <a:endParaRPr lang="en-US"/>
          </a:p>
        </p:txBody>
      </p:sp>
    </p:spTree>
    <p:extLst>
      <p:ext uri="{BB962C8B-B14F-4D97-AF65-F5344CB8AC3E}">
        <p14:creationId xmlns:p14="http://schemas.microsoft.com/office/powerpoint/2010/main" val="125447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7069-B521-1416-3A8A-B59980E41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DB305-1A86-AFF3-B1CC-71CD28E47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80424-8183-5139-0F41-AB194421C512}"/>
              </a:ext>
            </a:extLst>
          </p:cNvPr>
          <p:cNvSpPr>
            <a:spLocks noGrp="1"/>
          </p:cNvSpPr>
          <p:nvPr>
            <p:ph type="body" idx="1"/>
          </p:nvPr>
        </p:nvSpPr>
        <p:spPr/>
        <p:txBody>
          <a:bodyPr/>
          <a:lstStyle/>
          <a:p>
            <a:r>
              <a:rPr lang="en-US" dirty="0"/>
              <a:t>Questionnaire: mention some of the stats. </a:t>
            </a:r>
          </a:p>
          <a:p>
            <a:endParaRPr lang="en-US" dirty="0"/>
          </a:p>
        </p:txBody>
      </p:sp>
      <p:sp>
        <p:nvSpPr>
          <p:cNvPr id="4" name="Slide Number Placeholder 3">
            <a:extLst>
              <a:ext uri="{FF2B5EF4-FFF2-40B4-BE49-F238E27FC236}">
                <a16:creationId xmlns:a16="http://schemas.microsoft.com/office/drawing/2014/main" id="{4A7EC254-26CB-DDA6-E61F-42D2135F54F2}"/>
              </a:ext>
            </a:extLst>
          </p:cNvPr>
          <p:cNvSpPr>
            <a:spLocks noGrp="1"/>
          </p:cNvSpPr>
          <p:nvPr>
            <p:ph type="sldNum" sz="quarter" idx="5"/>
          </p:nvPr>
        </p:nvSpPr>
        <p:spPr/>
        <p:txBody>
          <a:bodyPr/>
          <a:lstStyle/>
          <a:p>
            <a:fld id="{8FF7DD3B-DB0C-1444-A2EA-C73F12B783F8}" type="slidenum">
              <a:rPr lang="en-US" smtClean="0"/>
              <a:t>6</a:t>
            </a:fld>
            <a:endParaRPr lang="en-US"/>
          </a:p>
        </p:txBody>
      </p:sp>
    </p:spTree>
    <p:extLst>
      <p:ext uri="{BB962C8B-B14F-4D97-AF65-F5344CB8AC3E}">
        <p14:creationId xmlns:p14="http://schemas.microsoft.com/office/powerpoint/2010/main" val="288402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analysis: From </a:t>
            </a:r>
            <a:r>
              <a:rPr lang="en-GB" b="0" i="0" u="none" strike="noStrike" dirty="0">
                <a:solidFill>
                  <a:srgbClr val="F6F6F6"/>
                </a:solidFill>
                <a:effectLst/>
                <a:latin typeface="Helvetica Neue" panose="02000503000000020004" pitchFamily="2" charset="0"/>
              </a:rPr>
              <a:t>Nearly 100 guidelines for making websites and digital products more sustainable I whittled it down to 10 actions that our digital learning teams could be aware of to make their online learning materials and sites more sustainable. Each guideline is designated as low </a:t>
            </a:r>
          </a:p>
          <a:p>
            <a:endParaRPr lang="en-US" dirty="0"/>
          </a:p>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7</a:t>
            </a:fld>
            <a:endParaRPr lang="en-US"/>
          </a:p>
        </p:txBody>
      </p:sp>
    </p:spTree>
    <p:extLst>
      <p:ext uri="{BB962C8B-B14F-4D97-AF65-F5344CB8AC3E}">
        <p14:creationId xmlns:p14="http://schemas.microsoft.com/office/powerpoint/2010/main" val="104311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3B49-B735-4A1B-D85F-C70A579FA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E87D5-270E-D480-593D-6F02F351B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4372A-73AE-D5E1-A625-525CBBEB33DD}"/>
              </a:ext>
            </a:extLst>
          </p:cNvPr>
          <p:cNvSpPr>
            <a:spLocks noGrp="1"/>
          </p:cNvSpPr>
          <p:nvPr>
            <p:ph type="body" idx="1"/>
          </p:nvPr>
        </p:nvSpPr>
        <p:spPr/>
        <p:txBody>
          <a:bodyPr/>
          <a:lstStyle/>
          <a:p>
            <a:r>
              <a:rPr lang="en-US" dirty="0"/>
              <a:t>Carbon literacy training: I found about carbon, about the UAL context but most importantly I observed pedagogically how to engage learners with this topic without overwhelming them: through gamification. Former UAL students created a game called Carboned Out to help learn the carbon cost of different activities. Observing this encouraged my reading about gamification and its application in helping digital learning teams change their practice.</a:t>
            </a:r>
          </a:p>
          <a:p>
            <a:endParaRPr lang="en-US" dirty="0"/>
          </a:p>
          <a:p>
            <a:endParaRPr lang="en-US" dirty="0"/>
          </a:p>
        </p:txBody>
      </p:sp>
      <p:sp>
        <p:nvSpPr>
          <p:cNvPr id="4" name="Slide Number Placeholder 3">
            <a:extLst>
              <a:ext uri="{FF2B5EF4-FFF2-40B4-BE49-F238E27FC236}">
                <a16:creationId xmlns:a16="http://schemas.microsoft.com/office/drawing/2014/main" id="{62E9B9EC-572F-1C1C-7E02-B7262015EF2F}"/>
              </a:ext>
            </a:extLst>
          </p:cNvPr>
          <p:cNvSpPr>
            <a:spLocks noGrp="1"/>
          </p:cNvSpPr>
          <p:nvPr>
            <p:ph type="sldNum" sz="quarter" idx="5"/>
          </p:nvPr>
        </p:nvSpPr>
        <p:spPr/>
        <p:txBody>
          <a:bodyPr/>
          <a:lstStyle/>
          <a:p>
            <a:fld id="{8FF7DD3B-DB0C-1444-A2EA-C73F12B783F8}" type="slidenum">
              <a:rPr lang="en-US" smtClean="0"/>
              <a:t>8</a:t>
            </a:fld>
            <a:endParaRPr lang="en-US"/>
          </a:p>
        </p:txBody>
      </p:sp>
    </p:spTree>
    <p:extLst>
      <p:ext uri="{BB962C8B-B14F-4D97-AF65-F5344CB8AC3E}">
        <p14:creationId xmlns:p14="http://schemas.microsoft.com/office/powerpoint/2010/main" val="74942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Prototype of a game I have created (show a slide or two?) test it with peers and speak with the central UAL team about sharing the practice</a:t>
            </a:r>
          </a:p>
          <a:p>
            <a:endParaRPr lang="en-US" dirty="0"/>
          </a:p>
        </p:txBody>
      </p:sp>
      <p:sp>
        <p:nvSpPr>
          <p:cNvPr id="4" name="Slide Number Placeholder 3"/>
          <p:cNvSpPr>
            <a:spLocks noGrp="1"/>
          </p:cNvSpPr>
          <p:nvPr>
            <p:ph type="sldNum" sz="quarter" idx="5"/>
          </p:nvPr>
        </p:nvSpPr>
        <p:spPr/>
        <p:txBody>
          <a:bodyPr/>
          <a:lstStyle/>
          <a:p>
            <a:fld id="{8FF7DD3B-DB0C-1444-A2EA-C73F12B783F8}" type="slidenum">
              <a:rPr lang="en-US" smtClean="0"/>
              <a:t>9</a:t>
            </a:fld>
            <a:endParaRPr lang="en-US"/>
          </a:p>
        </p:txBody>
      </p:sp>
    </p:spTree>
    <p:extLst>
      <p:ext uri="{BB962C8B-B14F-4D97-AF65-F5344CB8AC3E}">
        <p14:creationId xmlns:p14="http://schemas.microsoft.com/office/powerpoint/2010/main" val="71543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132D-ADB8-1999-8D5C-3ECFEF0AA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840D-658D-64A2-DD98-CB17BBEE0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CC499-4599-4AC8-15BB-EF75C25875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Mention how I am starting out with this topic, so the questions are foundational and this is where I am on the action research cycle</a:t>
            </a:r>
          </a:p>
          <a:p>
            <a:endParaRPr lang="en-US" dirty="0"/>
          </a:p>
        </p:txBody>
      </p:sp>
      <p:sp>
        <p:nvSpPr>
          <p:cNvPr id="4" name="Slide Number Placeholder 3">
            <a:extLst>
              <a:ext uri="{FF2B5EF4-FFF2-40B4-BE49-F238E27FC236}">
                <a16:creationId xmlns:a16="http://schemas.microsoft.com/office/drawing/2014/main" id="{7769C814-5F20-B34B-48E4-AA5384AD1545}"/>
              </a:ext>
            </a:extLst>
          </p:cNvPr>
          <p:cNvSpPr>
            <a:spLocks noGrp="1"/>
          </p:cNvSpPr>
          <p:nvPr>
            <p:ph type="sldNum" sz="quarter" idx="5"/>
          </p:nvPr>
        </p:nvSpPr>
        <p:spPr/>
        <p:txBody>
          <a:bodyPr/>
          <a:lstStyle/>
          <a:p>
            <a:fld id="{8FF7DD3B-DB0C-1444-A2EA-C73F12B783F8}" type="slidenum">
              <a:rPr lang="en-US" smtClean="0"/>
              <a:t>10</a:t>
            </a:fld>
            <a:endParaRPr lang="en-US"/>
          </a:p>
        </p:txBody>
      </p:sp>
    </p:spTree>
    <p:extLst>
      <p:ext uri="{BB962C8B-B14F-4D97-AF65-F5344CB8AC3E}">
        <p14:creationId xmlns:p14="http://schemas.microsoft.com/office/powerpoint/2010/main" val="21730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0BA9-4A10-91EB-FBA7-E860DB926F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D1076E-10E8-12AD-A406-20B8083CB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F5967B2-47D1-BE3A-5665-2D39BC375C4D}"/>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0A8FC018-6585-A972-B54A-44A276A88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17E31-80E9-95F9-3E1B-CC993DE0AB59}"/>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48295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E742-565A-52F8-16FC-63D24D4CFC0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09393E-AA23-70B9-DB39-DB8D39636B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0B8A66-902A-F183-9D2A-6622DE2A4655}"/>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9B3554BC-8B9F-2B5D-D48D-ADAE8E9C6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3661-29EE-6354-7C4C-0F6AF3A9F97E}"/>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262073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3A2AE-30EE-4368-BB5C-02FB86DF1A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40C6F4-3E3C-5F37-DCCE-EADE1157C2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1A6D44-BB06-A677-DB46-8615E478E040}"/>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0CF28C1B-5E4D-A61F-3118-4457F231A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53CA3-883E-97F2-9121-269F31E050BC}"/>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21178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BB1F-D3C8-81E8-E744-76A1B4A248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D5CC28-7256-34DB-BC0A-89AB992E0DA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84B29F-CC21-EA46-BB40-6DC8B8391C02}"/>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AB6B7AE5-7517-F814-5431-88EEFE98B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FED45-C517-553F-803B-95A97B1F5493}"/>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253289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945-EE35-B5A0-4B1A-67F4BBC658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F405C7-B66E-55FA-70F9-E10D52F00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7BE2C4-EB8D-C1F1-A686-35517A16DA46}"/>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E27AF298-5720-DB10-DD26-8C020C8EA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83B65-1890-896F-F564-B0444952B21D}"/>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190581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69DD-D1C4-3A52-298D-DB3462704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AD6B71-3367-45AE-6294-6803F81AB90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165F68-B2D5-CEEC-A03D-602D00CF97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D37BD3C-39EF-2E28-658B-4B7CC83FE599}"/>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6" name="Footer Placeholder 5">
            <a:extLst>
              <a:ext uri="{FF2B5EF4-FFF2-40B4-BE49-F238E27FC236}">
                <a16:creationId xmlns:a16="http://schemas.microsoft.com/office/drawing/2014/main" id="{EEDE6F7D-D3CB-BE77-A37A-58699EBBE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48777-09F1-185C-98EE-B89B70099912}"/>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11623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17F1-8C9F-74C8-5151-F8DDA90178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091ED2-F009-8482-3860-7FFDF8DF6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55DC5C-6408-FCA9-0424-48D8B61AE9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F0DA10-DFAD-F257-B255-3C00800F9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3A356C8-6EBF-4C4D-81C5-1543D0C181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330C96-67F7-DE42-F8F6-B418B4204A03}"/>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8" name="Footer Placeholder 7">
            <a:extLst>
              <a:ext uri="{FF2B5EF4-FFF2-40B4-BE49-F238E27FC236}">
                <a16:creationId xmlns:a16="http://schemas.microsoft.com/office/drawing/2014/main" id="{FB8804B1-717E-FF9A-50D4-C1E188A89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8E5502-07BF-E673-5656-ADF7DC0BFDDC}"/>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15007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872B-B1F5-52C7-00D9-F2A6FF9882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3B41D7B-8476-780C-6CF7-FD6F64163750}"/>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4" name="Footer Placeholder 3">
            <a:extLst>
              <a:ext uri="{FF2B5EF4-FFF2-40B4-BE49-F238E27FC236}">
                <a16:creationId xmlns:a16="http://schemas.microsoft.com/office/drawing/2014/main" id="{B1999B95-7F27-C71D-F521-0CDF2618D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A666E-9C36-B8DF-D224-F17C31C7E439}"/>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285144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B8CCF-E492-E7A8-8DCF-DC3BF651649A}"/>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3" name="Footer Placeholder 2">
            <a:extLst>
              <a:ext uri="{FF2B5EF4-FFF2-40B4-BE49-F238E27FC236}">
                <a16:creationId xmlns:a16="http://schemas.microsoft.com/office/drawing/2014/main" id="{D73104CB-B04C-F327-8C21-603C8395F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5E17F-0310-CFCF-B586-A31E738D4A4E}"/>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207998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36F9-EBD8-3850-A517-2E246F1770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43E9D0-CC3F-726D-307A-2822D63CA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E86F46-96AF-CA42-B4A4-73B23E94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C47649-D00D-10D2-2962-5E5B1FB0EFD4}"/>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6" name="Footer Placeholder 5">
            <a:extLst>
              <a:ext uri="{FF2B5EF4-FFF2-40B4-BE49-F238E27FC236}">
                <a16:creationId xmlns:a16="http://schemas.microsoft.com/office/drawing/2014/main" id="{08928FA4-3DDB-20F2-3067-10028946E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DF250-6074-6287-9945-39E640C29940}"/>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37769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E138-0C16-8591-C290-28AF12D62F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42E1FE-FDE4-C29B-EC91-C6C2F2BEA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C7A0D-A419-3397-42EB-854904B1F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37EC33-285C-6297-4028-8F5EEEE3C777}"/>
              </a:ext>
            </a:extLst>
          </p:cNvPr>
          <p:cNvSpPr>
            <a:spLocks noGrp="1"/>
          </p:cNvSpPr>
          <p:nvPr>
            <p:ph type="dt" sz="half" idx="10"/>
          </p:nvPr>
        </p:nvSpPr>
        <p:spPr/>
        <p:txBody>
          <a:bodyPr/>
          <a:lstStyle/>
          <a:p>
            <a:fld id="{A59D959F-FA2A-FA4B-81F0-E03EF1813D88}" type="datetimeFigureOut">
              <a:rPr lang="en-US" smtClean="0"/>
              <a:t>1/27/24</a:t>
            </a:fld>
            <a:endParaRPr lang="en-US"/>
          </a:p>
        </p:txBody>
      </p:sp>
      <p:sp>
        <p:nvSpPr>
          <p:cNvPr id="6" name="Footer Placeholder 5">
            <a:extLst>
              <a:ext uri="{FF2B5EF4-FFF2-40B4-BE49-F238E27FC236}">
                <a16:creationId xmlns:a16="http://schemas.microsoft.com/office/drawing/2014/main" id="{EC4298CA-6C37-D891-D477-B46882E21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0AF1B-49BA-EBC8-C270-338055AEB392}"/>
              </a:ext>
            </a:extLst>
          </p:cNvPr>
          <p:cNvSpPr>
            <a:spLocks noGrp="1"/>
          </p:cNvSpPr>
          <p:nvPr>
            <p:ph type="sldNum" sz="quarter" idx="12"/>
          </p:nvPr>
        </p:nvSpPr>
        <p:spPr/>
        <p:txBody>
          <a:bodyPr/>
          <a:lstStyle/>
          <a:p>
            <a:fld id="{3BFC0377-F4A5-1847-95C2-8EE207771B9E}" type="slidenum">
              <a:rPr lang="en-US" smtClean="0"/>
              <a:t>‹#›</a:t>
            </a:fld>
            <a:endParaRPr lang="en-US"/>
          </a:p>
        </p:txBody>
      </p:sp>
    </p:spTree>
    <p:extLst>
      <p:ext uri="{BB962C8B-B14F-4D97-AF65-F5344CB8AC3E}">
        <p14:creationId xmlns:p14="http://schemas.microsoft.com/office/powerpoint/2010/main" val="127479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99036-990F-5CEE-A000-DDC0232C3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C1D6E6-2636-1324-C5D8-9A99F9C15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12E47E-2E68-C05F-452C-22EA0AAB6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959F-FA2A-FA4B-81F0-E03EF1813D88}" type="datetimeFigureOut">
              <a:rPr lang="en-US" smtClean="0"/>
              <a:t>1/27/24</a:t>
            </a:fld>
            <a:endParaRPr lang="en-US"/>
          </a:p>
        </p:txBody>
      </p:sp>
      <p:sp>
        <p:nvSpPr>
          <p:cNvPr id="5" name="Footer Placeholder 4">
            <a:extLst>
              <a:ext uri="{FF2B5EF4-FFF2-40B4-BE49-F238E27FC236}">
                <a16:creationId xmlns:a16="http://schemas.microsoft.com/office/drawing/2014/main" id="{D5E1DDE7-FAAE-3A9B-036C-35CDC2156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04569-405F-288C-3655-7DD0DFE72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C0377-F4A5-1847-95C2-8EE207771B9E}" type="slidenum">
              <a:rPr lang="en-US" smtClean="0"/>
              <a:t>‹#›</a:t>
            </a:fld>
            <a:endParaRPr lang="en-US"/>
          </a:p>
        </p:txBody>
      </p:sp>
    </p:spTree>
    <p:extLst>
      <p:ext uri="{BB962C8B-B14F-4D97-AF65-F5344CB8AC3E}">
        <p14:creationId xmlns:p14="http://schemas.microsoft.com/office/powerpoint/2010/main" val="3938883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noreillypgcert.myblog.arts.ac.uk/2024/01/25/reference-list/" TargetMode="External"/><Relationship Id="rId4" Type="http://schemas.openxmlformats.org/officeDocument/2006/relationships/hyperlink" Target="https://noreillypgcert.myblog.arts.ac.uk/2023/10/09/the-carbon-foot-print-of-the-internet-what-do-we-know-about-ual-online-learnings-impact-what-can-we-do-about-i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cograder.com/report/orCS0jpIHGiJjy8Ddp51yvn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rts.ac.uk/" TargetMode="External"/><Relationship Id="rId2" Type="http://schemas.openxmlformats.org/officeDocument/2006/relationships/hyperlink" Target="https://permacomputing.net/" TargetMode="External"/><Relationship Id="rId1" Type="http://schemas.openxmlformats.org/officeDocument/2006/relationships/slideLayout" Target="../slideLayouts/slideLayout2.xml"/><Relationship Id="rId4" Type="http://schemas.openxmlformats.org/officeDocument/2006/relationships/hyperlink" Target="https://moodle.arts.ac.uk/login/index.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hyperlink" Target="https://noreillypgcert.myblog.arts.ac.uk/2023/10/09/the-carbon-foot-print-of-the-internet-what-do-we-know-about-ual-online-learnings-impact-what-can-we-do-about-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noreillypgcert.myblog.arts.ac.uk/2023/12/08/arp-overview-research-questions-action-research-cycle-action-plan-schedule/" TargetMode="External"/><Relationship Id="rId5" Type="http://schemas.openxmlformats.org/officeDocument/2006/relationships/hyperlink" Target="https://noreillypgcert.myblog.arts.ac.uk/2023/10/09/the-carbon-foot-print-of-the-internet-what-do-we-know-about-ual-online-learnings-impact-what-can-we-do-about-it/"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oreillypgcert.myblog.arts.ac.uk/2023/10/25/ethical-enquiry-form/" TargetMode="External"/><Relationship Id="rId5" Type="http://schemas.openxmlformats.org/officeDocument/2006/relationships/image" Target="../media/image12.png"/><Relationship Id="rId4" Type="http://schemas.openxmlformats.org/officeDocument/2006/relationships/hyperlink" Target="https://noreillypgcert.myblog.arts.ac.uk/2024/01/12/research-methods-selection-and-reflectio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maticanalysis.net/doing-reflexive-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oreillypgcert.myblog.arts.ac.uk/2023/12/19/data-analysis-reflections-on-my-methods-and-a-presentation-of-my-findings-lo4/"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noreillypgcert.myblog.arts.ac.uk/2023/12/21/document-analysis-web-sustainability-guidelines-wsg/"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noreillypgcert.myblog.arts.ac.uk/2024/01/27/gamifying-learning-inspiration-from-the-carbon-literacy-trai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oreillypgcert.myblog.arts.ac.uk/2024/01/12/intervention-gamifying-the-10-tips-for-making-e-learning-content-greener/"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1A239ED-86D3-6834-7F61-FBDA5656F653}"/>
              </a:ext>
            </a:extLst>
          </p:cNvPr>
          <p:cNvSpPr/>
          <p:nvPr/>
        </p:nvSpPr>
        <p:spPr>
          <a:xfrm>
            <a:off x="5171807" y="4653862"/>
            <a:ext cx="1848383" cy="1250377"/>
          </a:xfrm>
          <a:custGeom>
            <a:avLst/>
            <a:gdLst>
              <a:gd name="connsiteX0" fmla="*/ 1685291 w 1848383"/>
              <a:gd name="connsiteY0" fmla="*/ 1087285 h 1250377"/>
              <a:gd name="connsiteX1" fmla="*/ 163093 w 1848383"/>
              <a:gd name="connsiteY1" fmla="*/ 1087285 h 1250377"/>
              <a:gd name="connsiteX2" fmla="*/ 163093 w 1848383"/>
              <a:gd name="connsiteY2" fmla="*/ 163093 h 1250377"/>
              <a:gd name="connsiteX3" fmla="*/ 1685291 w 1848383"/>
              <a:gd name="connsiteY3" fmla="*/ 163093 h 1250377"/>
              <a:gd name="connsiteX4" fmla="*/ 1848384 w 1848383"/>
              <a:gd name="connsiteY4" fmla="*/ 108728 h 1250377"/>
              <a:gd name="connsiteX5" fmla="*/ 1739655 w 1848383"/>
              <a:gd name="connsiteY5" fmla="*/ 0 h 1250377"/>
              <a:gd name="connsiteX6" fmla="*/ 108728 w 1848383"/>
              <a:gd name="connsiteY6" fmla="*/ 0 h 1250377"/>
              <a:gd name="connsiteX7" fmla="*/ 0 w 1848383"/>
              <a:gd name="connsiteY7" fmla="*/ 108728 h 1250377"/>
              <a:gd name="connsiteX8" fmla="*/ 0 w 1848383"/>
              <a:gd name="connsiteY8" fmla="*/ 1250377 h 1250377"/>
              <a:gd name="connsiteX9" fmla="*/ 1848384 w 1848383"/>
              <a:gd name="connsiteY9" fmla="*/ 1250377 h 12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8383" h="1250377">
                <a:moveTo>
                  <a:pt x="1685291" y="1087285"/>
                </a:moveTo>
                <a:lnTo>
                  <a:pt x="163093" y="1087285"/>
                </a:lnTo>
                <a:lnTo>
                  <a:pt x="163093" y="163093"/>
                </a:lnTo>
                <a:lnTo>
                  <a:pt x="1685291" y="163093"/>
                </a:lnTo>
                <a:close/>
                <a:moveTo>
                  <a:pt x="1848384" y="108728"/>
                </a:moveTo>
                <a:cubicBezTo>
                  <a:pt x="1848384" y="48680"/>
                  <a:pt x="1799703" y="0"/>
                  <a:pt x="1739655" y="0"/>
                </a:cubicBezTo>
                <a:lnTo>
                  <a:pt x="108728" y="0"/>
                </a:lnTo>
                <a:cubicBezTo>
                  <a:pt x="48680" y="0"/>
                  <a:pt x="0" y="48680"/>
                  <a:pt x="0" y="108728"/>
                </a:cubicBezTo>
                <a:lnTo>
                  <a:pt x="0" y="1250377"/>
                </a:lnTo>
                <a:lnTo>
                  <a:pt x="1848384" y="1250377"/>
                </a:lnTo>
                <a:close/>
              </a:path>
            </a:pathLst>
          </a:custGeom>
          <a:solidFill>
            <a:srgbClr val="000000"/>
          </a:solidFill>
          <a:ln w="2708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7F5B57C-C787-704B-A172-90B3586C2A77}"/>
              </a:ext>
            </a:extLst>
          </p:cNvPr>
          <p:cNvSpPr/>
          <p:nvPr/>
        </p:nvSpPr>
        <p:spPr>
          <a:xfrm>
            <a:off x="4845622" y="6012968"/>
            <a:ext cx="2500754" cy="163092"/>
          </a:xfrm>
          <a:custGeom>
            <a:avLst/>
            <a:gdLst>
              <a:gd name="connsiteX0" fmla="*/ 1413470 w 2500754"/>
              <a:gd name="connsiteY0" fmla="*/ 0 h 163092"/>
              <a:gd name="connsiteX1" fmla="*/ 1413470 w 2500754"/>
              <a:gd name="connsiteY1" fmla="*/ 27182 h 163092"/>
              <a:gd name="connsiteX2" fmla="*/ 1389661 w 2500754"/>
              <a:gd name="connsiteY2" fmla="*/ 54364 h 163092"/>
              <a:gd name="connsiteX3" fmla="*/ 1386288 w 2500754"/>
              <a:gd name="connsiteY3" fmla="*/ 54364 h 163092"/>
              <a:gd name="connsiteX4" fmla="*/ 1114467 w 2500754"/>
              <a:gd name="connsiteY4" fmla="*/ 54364 h 163092"/>
              <a:gd name="connsiteX5" fmla="*/ 1087285 w 2500754"/>
              <a:gd name="connsiteY5" fmla="*/ 30555 h 163092"/>
              <a:gd name="connsiteX6" fmla="*/ 1087285 w 2500754"/>
              <a:gd name="connsiteY6" fmla="*/ 27182 h 163092"/>
              <a:gd name="connsiteX7" fmla="*/ 1087285 w 2500754"/>
              <a:gd name="connsiteY7" fmla="*/ 0 h 163092"/>
              <a:gd name="connsiteX8" fmla="*/ 0 w 2500754"/>
              <a:gd name="connsiteY8" fmla="*/ 0 h 163092"/>
              <a:gd name="connsiteX9" fmla="*/ 0 w 2500754"/>
              <a:gd name="connsiteY9" fmla="*/ 54364 h 163092"/>
              <a:gd name="connsiteX10" fmla="*/ 108728 w 2500754"/>
              <a:gd name="connsiteY10" fmla="*/ 163093 h 163092"/>
              <a:gd name="connsiteX11" fmla="*/ 2392026 w 2500754"/>
              <a:gd name="connsiteY11" fmla="*/ 163093 h 163092"/>
              <a:gd name="connsiteX12" fmla="*/ 2500755 w 2500754"/>
              <a:gd name="connsiteY12" fmla="*/ 54364 h 163092"/>
              <a:gd name="connsiteX13" fmla="*/ 2500755 w 2500754"/>
              <a:gd name="connsiteY13" fmla="*/ 0 h 1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0754" h="163092">
                <a:moveTo>
                  <a:pt x="1413470" y="0"/>
                </a:moveTo>
                <a:lnTo>
                  <a:pt x="1413470" y="27182"/>
                </a:lnTo>
                <a:cubicBezTo>
                  <a:pt x="1414402" y="41262"/>
                  <a:pt x="1403742" y="53432"/>
                  <a:pt x="1389661" y="54364"/>
                </a:cubicBezTo>
                <a:cubicBezTo>
                  <a:pt x="1388539" y="54438"/>
                  <a:pt x="1387411" y="54438"/>
                  <a:pt x="1386288" y="54364"/>
                </a:cubicBezTo>
                <a:lnTo>
                  <a:pt x="1114467" y="54364"/>
                </a:lnTo>
                <a:cubicBezTo>
                  <a:pt x="1100386" y="55297"/>
                  <a:pt x="1088217" y="44636"/>
                  <a:pt x="1087285" y="30555"/>
                </a:cubicBezTo>
                <a:cubicBezTo>
                  <a:pt x="1087211" y="29433"/>
                  <a:pt x="1087211" y="28305"/>
                  <a:pt x="1087285" y="27182"/>
                </a:cubicBezTo>
                <a:lnTo>
                  <a:pt x="1087285" y="0"/>
                </a:lnTo>
                <a:lnTo>
                  <a:pt x="0" y="0"/>
                </a:lnTo>
                <a:lnTo>
                  <a:pt x="0" y="54364"/>
                </a:lnTo>
                <a:cubicBezTo>
                  <a:pt x="0" y="114412"/>
                  <a:pt x="48679" y="163093"/>
                  <a:pt x="108728" y="163093"/>
                </a:cubicBezTo>
                <a:lnTo>
                  <a:pt x="2392026" y="163093"/>
                </a:lnTo>
                <a:cubicBezTo>
                  <a:pt x="2452074" y="163093"/>
                  <a:pt x="2500755" y="114412"/>
                  <a:pt x="2500755" y="54364"/>
                </a:cubicBezTo>
                <a:lnTo>
                  <a:pt x="2500755" y="0"/>
                </a:lnTo>
                <a:close/>
              </a:path>
            </a:pathLst>
          </a:custGeom>
          <a:solidFill>
            <a:srgbClr val="000000"/>
          </a:solidFill>
          <a:ln w="2708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00EBD25-7A45-7BED-5D3B-5EC000744D52}"/>
              </a:ext>
            </a:extLst>
          </p:cNvPr>
          <p:cNvSpPr/>
          <p:nvPr/>
        </p:nvSpPr>
        <p:spPr>
          <a:xfrm>
            <a:off x="5715449" y="4898501"/>
            <a:ext cx="761099" cy="761099"/>
          </a:xfrm>
          <a:custGeom>
            <a:avLst/>
            <a:gdLst>
              <a:gd name="connsiteX0" fmla="*/ 380550 w 761099"/>
              <a:gd name="connsiteY0" fmla="*/ 0 h 761099"/>
              <a:gd name="connsiteX1" fmla="*/ 0 w 761099"/>
              <a:gd name="connsiteY1" fmla="*/ 380550 h 761099"/>
              <a:gd name="connsiteX2" fmla="*/ 380550 w 761099"/>
              <a:gd name="connsiteY2" fmla="*/ 761099 h 761099"/>
              <a:gd name="connsiteX3" fmla="*/ 761099 w 761099"/>
              <a:gd name="connsiteY3" fmla="*/ 380550 h 761099"/>
              <a:gd name="connsiteX4" fmla="*/ 380550 w 761099"/>
              <a:gd name="connsiteY4" fmla="*/ 0 h 761099"/>
              <a:gd name="connsiteX5" fmla="*/ 407732 w 761099"/>
              <a:gd name="connsiteY5" fmla="*/ 407732 h 761099"/>
              <a:gd name="connsiteX6" fmla="*/ 532498 w 761099"/>
              <a:gd name="connsiteY6" fmla="*/ 407732 h 761099"/>
              <a:gd name="connsiteX7" fmla="*/ 407732 w 761099"/>
              <a:gd name="connsiteY7" fmla="*/ 655361 h 761099"/>
              <a:gd name="connsiteX8" fmla="*/ 407732 w 761099"/>
              <a:gd name="connsiteY8" fmla="*/ 353368 h 761099"/>
              <a:gd name="connsiteX9" fmla="*/ 407732 w 761099"/>
              <a:gd name="connsiteY9" fmla="*/ 105467 h 761099"/>
              <a:gd name="connsiteX10" fmla="*/ 532498 w 761099"/>
              <a:gd name="connsiteY10" fmla="*/ 353368 h 761099"/>
              <a:gd name="connsiteX11" fmla="*/ 353368 w 761099"/>
              <a:gd name="connsiteY11" fmla="*/ 353368 h 761099"/>
              <a:gd name="connsiteX12" fmla="*/ 232679 w 761099"/>
              <a:gd name="connsiteY12" fmla="*/ 353368 h 761099"/>
              <a:gd name="connsiteX13" fmla="*/ 353368 w 761099"/>
              <a:gd name="connsiteY13" fmla="*/ 108728 h 761099"/>
              <a:gd name="connsiteX14" fmla="*/ 353368 w 761099"/>
              <a:gd name="connsiteY14" fmla="*/ 407732 h 761099"/>
              <a:gd name="connsiteX15" fmla="*/ 353368 w 761099"/>
              <a:gd name="connsiteY15" fmla="*/ 652371 h 761099"/>
              <a:gd name="connsiteX16" fmla="*/ 232679 w 761099"/>
              <a:gd name="connsiteY16" fmla="*/ 407732 h 761099"/>
              <a:gd name="connsiteX17" fmla="*/ 178043 w 761099"/>
              <a:gd name="connsiteY17" fmla="*/ 353368 h 761099"/>
              <a:gd name="connsiteX18" fmla="*/ 61703 w 761099"/>
              <a:gd name="connsiteY18" fmla="*/ 353368 h 761099"/>
              <a:gd name="connsiteX19" fmla="*/ 319118 w 761099"/>
              <a:gd name="connsiteY19" fmla="*/ 66596 h 761099"/>
              <a:gd name="connsiteX20" fmla="*/ 178043 w 761099"/>
              <a:gd name="connsiteY20" fmla="*/ 353368 h 761099"/>
              <a:gd name="connsiteX21" fmla="*/ 178043 w 761099"/>
              <a:gd name="connsiteY21" fmla="*/ 407732 h 761099"/>
              <a:gd name="connsiteX22" fmla="*/ 319662 w 761099"/>
              <a:gd name="connsiteY22" fmla="*/ 694775 h 761099"/>
              <a:gd name="connsiteX23" fmla="*/ 61703 w 761099"/>
              <a:gd name="connsiteY23" fmla="*/ 407732 h 761099"/>
              <a:gd name="connsiteX24" fmla="*/ 587134 w 761099"/>
              <a:gd name="connsiteY24" fmla="*/ 407732 h 761099"/>
              <a:gd name="connsiteX25" fmla="*/ 699396 w 761099"/>
              <a:gd name="connsiteY25" fmla="*/ 407732 h 761099"/>
              <a:gd name="connsiteX26" fmla="*/ 446330 w 761099"/>
              <a:gd name="connsiteY26" fmla="*/ 693688 h 761099"/>
              <a:gd name="connsiteX27" fmla="*/ 587134 w 761099"/>
              <a:gd name="connsiteY27" fmla="*/ 407732 h 761099"/>
              <a:gd name="connsiteX28" fmla="*/ 587134 w 761099"/>
              <a:gd name="connsiteY28" fmla="*/ 353368 h 761099"/>
              <a:gd name="connsiteX29" fmla="*/ 447146 w 761099"/>
              <a:gd name="connsiteY29" fmla="*/ 67683 h 761099"/>
              <a:gd name="connsiteX30" fmla="*/ 699396 w 761099"/>
              <a:gd name="connsiteY30" fmla="*/ 353368 h 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1099" h="761099">
                <a:moveTo>
                  <a:pt x="380550" y="0"/>
                </a:moveTo>
                <a:cubicBezTo>
                  <a:pt x="170378" y="0"/>
                  <a:pt x="0" y="170378"/>
                  <a:pt x="0" y="380550"/>
                </a:cubicBezTo>
                <a:cubicBezTo>
                  <a:pt x="0" y="590722"/>
                  <a:pt x="170378" y="761099"/>
                  <a:pt x="380550" y="761099"/>
                </a:cubicBezTo>
                <a:cubicBezTo>
                  <a:pt x="590722" y="761099"/>
                  <a:pt x="761099" y="590722"/>
                  <a:pt x="761099" y="380550"/>
                </a:cubicBezTo>
                <a:cubicBezTo>
                  <a:pt x="761099" y="170378"/>
                  <a:pt x="590722" y="0"/>
                  <a:pt x="380550" y="0"/>
                </a:cubicBezTo>
                <a:close/>
                <a:moveTo>
                  <a:pt x="407732" y="407732"/>
                </a:moveTo>
                <a:lnTo>
                  <a:pt x="532498" y="407732"/>
                </a:lnTo>
                <a:cubicBezTo>
                  <a:pt x="518290" y="501439"/>
                  <a:pt x="474586" y="588180"/>
                  <a:pt x="407732" y="655361"/>
                </a:cubicBezTo>
                <a:close/>
                <a:moveTo>
                  <a:pt x="407732" y="353368"/>
                </a:moveTo>
                <a:lnTo>
                  <a:pt x="407732" y="105467"/>
                </a:lnTo>
                <a:cubicBezTo>
                  <a:pt x="474654" y="172710"/>
                  <a:pt x="518363" y="259557"/>
                  <a:pt x="532498" y="353368"/>
                </a:cubicBezTo>
                <a:close/>
                <a:moveTo>
                  <a:pt x="353368" y="353368"/>
                </a:moveTo>
                <a:lnTo>
                  <a:pt x="232679" y="353368"/>
                </a:lnTo>
                <a:cubicBezTo>
                  <a:pt x="246197" y="261163"/>
                  <a:pt x="288427" y="175564"/>
                  <a:pt x="353368" y="108728"/>
                </a:cubicBezTo>
                <a:close/>
                <a:moveTo>
                  <a:pt x="353368" y="407732"/>
                </a:moveTo>
                <a:lnTo>
                  <a:pt x="353368" y="652371"/>
                </a:lnTo>
                <a:cubicBezTo>
                  <a:pt x="288549" y="585448"/>
                  <a:pt x="246338" y="499893"/>
                  <a:pt x="232679" y="407732"/>
                </a:cubicBezTo>
                <a:close/>
                <a:moveTo>
                  <a:pt x="178043" y="353368"/>
                </a:moveTo>
                <a:lnTo>
                  <a:pt x="61703" y="353368"/>
                </a:lnTo>
                <a:cubicBezTo>
                  <a:pt x="73770" y="210988"/>
                  <a:pt x="178864" y="93911"/>
                  <a:pt x="319118" y="66596"/>
                </a:cubicBezTo>
                <a:cubicBezTo>
                  <a:pt x="241627" y="143921"/>
                  <a:pt x="192006" y="244789"/>
                  <a:pt x="178043" y="353368"/>
                </a:cubicBezTo>
                <a:close/>
                <a:moveTo>
                  <a:pt x="178043" y="407732"/>
                </a:moveTo>
                <a:cubicBezTo>
                  <a:pt x="192017" y="516498"/>
                  <a:pt x="241850" y="617504"/>
                  <a:pt x="319662" y="694775"/>
                </a:cubicBezTo>
                <a:cubicBezTo>
                  <a:pt x="179198" y="667479"/>
                  <a:pt x="73895" y="550302"/>
                  <a:pt x="61703" y="407732"/>
                </a:cubicBezTo>
                <a:close/>
                <a:moveTo>
                  <a:pt x="587134" y="407732"/>
                </a:moveTo>
                <a:lnTo>
                  <a:pt x="699396" y="407732"/>
                </a:lnTo>
                <a:cubicBezTo>
                  <a:pt x="687493" y="548497"/>
                  <a:pt x="584606" y="664758"/>
                  <a:pt x="446330" y="693688"/>
                </a:cubicBezTo>
                <a:cubicBezTo>
                  <a:pt x="523780" y="616697"/>
                  <a:pt x="573331" y="516063"/>
                  <a:pt x="587134" y="407732"/>
                </a:cubicBezTo>
                <a:close/>
                <a:moveTo>
                  <a:pt x="587134" y="353368"/>
                </a:moveTo>
                <a:cubicBezTo>
                  <a:pt x="573219" y="245319"/>
                  <a:pt x="524006" y="144889"/>
                  <a:pt x="447146" y="67683"/>
                </a:cubicBezTo>
                <a:cubicBezTo>
                  <a:pt x="585011" y="96899"/>
                  <a:pt x="687476" y="212947"/>
                  <a:pt x="699396" y="353368"/>
                </a:cubicBezTo>
                <a:close/>
              </a:path>
            </a:pathLst>
          </a:custGeom>
          <a:solidFill>
            <a:srgbClr val="000000"/>
          </a:solidFill>
          <a:ln w="2708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E5E72A1-A666-1D15-F5BB-D9FF566DA7B3}"/>
              </a:ext>
            </a:extLst>
          </p:cNvPr>
          <p:cNvSpPr>
            <a:spLocks noGrp="1"/>
          </p:cNvSpPr>
          <p:nvPr>
            <p:ph type="ctrTitle"/>
          </p:nvPr>
        </p:nvSpPr>
        <p:spPr/>
        <p:txBody>
          <a:bodyPr>
            <a:normAutofit fontScale="90000"/>
          </a:bodyPr>
          <a:lstStyle/>
          <a:p>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Digital sustainability</a:t>
            </a:r>
            <a:r>
              <a:rPr lang="en-US" dirty="0">
                <a:latin typeface="Helvetica Neue" panose="02000503000000020004" pitchFamily="2" charset="0"/>
                <a:ea typeface="Helvetica Neue" panose="02000503000000020004" pitchFamily="2" charset="0"/>
                <a:cs typeface="Helvetica Neue" panose="02000503000000020004" pitchFamily="2" charset="0"/>
              </a:rPr>
              <a:t>: awareness and best practice of UAL digital learning staff</a:t>
            </a:r>
          </a:p>
        </p:txBody>
      </p:sp>
      <p:sp>
        <p:nvSpPr>
          <p:cNvPr id="3" name="Subtitle 2">
            <a:extLst>
              <a:ext uri="{FF2B5EF4-FFF2-40B4-BE49-F238E27FC236}">
                <a16:creationId xmlns:a16="http://schemas.microsoft.com/office/drawing/2014/main" id="{85A3AC95-DF23-52B0-CFDB-564FA0CDB8A9}"/>
              </a:ext>
            </a:extLst>
          </p:cNvPr>
          <p:cNvSpPr>
            <a:spLocks noGrp="1"/>
          </p:cNvSpPr>
          <p:nvPr>
            <p:ph type="subTitle" idx="1"/>
          </p:nvPr>
        </p:nvSpPr>
        <p:spPr>
          <a:xfrm>
            <a:off x="1524000" y="3759200"/>
            <a:ext cx="9144000" cy="1655762"/>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Nina O’Reilly | Action Research Project presentation</a:t>
            </a:r>
          </a:p>
        </p:txBody>
      </p:sp>
      <p:sp>
        <p:nvSpPr>
          <p:cNvPr id="8" name="Rectangle 7">
            <a:extLst>
              <a:ext uri="{FF2B5EF4-FFF2-40B4-BE49-F238E27FC236}">
                <a16:creationId xmlns:a16="http://schemas.microsoft.com/office/drawing/2014/main" id="{498BA5D6-07E8-42C4-393E-4971F6014ADB}"/>
              </a:ext>
            </a:extLst>
          </p:cNvPr>
          <p:cNvSpPr/>
          <p:nvPr/>
        </p:nvSpPr>
        <p:spPr>
          <a:xfrm>
            <a:off x="5345905" y="4821237"/>
            <a:ext cx="1500187"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FF5D"/>
              </a:solidFill>
            </a:endParaRPr>
          </a:p>
        </p:txBody>
      </p:sp>
      <p:pic>
        <p:nvPicPr>
          <p:cNvPr id="7" name="Graphic 6" descr="Leaf with solid fill">
            <a:extLst>
              <a:ext uri="{FF2B5EF4-FFF2-40B4-BE49-F238E27FC236}">
                <a16:creationId xmlns:a16="http://schemas.microsoft.com/office/drawing/2014/main" id="{AC949C25-C7CE-6544-AF54-F32A24005E6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638798" y="4833413"/>
            <a:ext cx="914400" cy="914400"/>
          </a:xfrm>
          <a:prstGeom prst="rect">
            <a:avLst/>
          </a:prstGeom>
        </p:spPr>
      </p:pic>
    </p:spTree>
    <p:extLst>
      <p:ext uri="{BB962C8B-B14F-4D97-AF65-F5344CB8AC3E}">
        <p14:creationId xmlns:p14="http://schemas.microsoft.com/office/powerpoint/2010/main" val="167384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FF34-3DA0-9CD9-3A9D-531FB6F78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D1454-A74F-E44F-E12D-84E9A92E552D}"/>
              </a:ext>
            </a:extLst>
          </p:cNvPr>
          <p:cNvSpPr>
            <a:spLocks noGrp="1"/>
          </p:cNvSpPr>
          <p:nvPr>
            <p:ph type="title"/>
          </p:nvPr>
        </p:nvSpPr>
        <p:spPr>
          <a:xfrm>
            <a:off x="507124" y="270980"/>
            <a:ext cx="10515600" cy="1325563"/>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Reflections</a:t>
            </a:r>
          </a:p>
        </p:txBody>
      </p:sp>
      <p:sp>
        <p:nvSpPr>
          <p:cNvPr id="3" name="Content Placeholder 2">
            <a:extLst>
              <a:ext uri="{FF2B5EF4-FFF2-40B4-BE49-F238E27FC236}">
                <a16:creationId xmlns:a16="http://schemas.microsoft.com/office/drawing/2014/main" id="{AC086F13-65C9-ABBE-F55B-76875D7EF8F0}"/>
              </a:ext>
            </a:extLst>
          </p:cNvPr>
          <p:cNvSpPr>
            <a:spLocks noGrp="1"/>
          </p:cNvSpPr>
          <p:nvPr>
            <p:ph idx="1"/>
          </p:nvPr>
        </p:nvSpPr>
        <p:spPr>
          <a:xfrm>
            <a:off x="789462" y="1596543"/>
            <a:ext cx="5455722" cy="4351338"/>
          </a:xfrm>
        </p:spPr>
        <p:txBody>
          <a:bodyPr>
            <a:normAutofit/>
          </a:bodyPr>
          <a:lstStyle/>
          <a:p>
            <a:pPr algn="l"/>
            <a:r>
              <a:rPr lang="en-GB"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How aware are UAL digital learning staff members about digital sustainability?</a:t>
            </a:r>
          </a:p>
          <a:p>
            <a:pPr algn="l"/>
            <a:r>
              <a:rPr lang="en-GB"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How can knowledge and confidence of this topic be increased to create best practice?</a:t>
            </a:r>
          </a:p>
          <a:p>
            <a:endPar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pic>
        <p:nvPicPr>
          <p:cNvPr id="1026" name="Picture 2" descr="Decorative image">
            <a:extLst>
              <a:ext uri="{FF2B5EF4-FFF2-40B4-BE49-F238E27FC236}">
                <a16:creationId xmlns:a16="http://schemas.microsoft.com/office/drawing/2014/main" id="{549E8761-9781-5EBB-1E69-0E7F2D88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426" y="1825625"/>
            <a:ext cx="4521200" cy="482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5F59EC-36F3-43EB-6D0D-72A36986EA4F}"/>
              </a:ext>
            </a:extLst>
          </p:cNvPr>
          <p:cNvSpPr txBox="1"/>
          <p:nvPr/>
        </p:nvSpPr>
        <p:spPr>
          <a:xfrm>
            <a:off x="2206951" y="5261457"/>
            <a:ext cx="1501449" cy="923330"/>
          </a:xfrm>
          <a:prstGeom prst="rect">
            <a:avLst/>
          </a:prstGeom>
          <a:noFill/>
        </p:spPr>
        <p:txBody>
          <a:bodyPr wrap="square" rtlCol="0">
            <a:spAutoFit/>
          </a:bodyPr>
          <a:lstStyle/>
          <a:p>
            <a:r>
              <a:rPr lang="en-US" dirty="0"/>
              <a:t>Scan me to read more on </a:t>
            </a:r>
            <a:r>
              <a:rPr lang="en-US" dirty="0">
                <a:hlinkClick r:id="rId4"/>
              </a:rPr>
              <a:t>my </a:t>
            </a:r>
            <a:r>
              <a:rPr lang="en-US" dirty="0">
                <a:hlinkClick r:id="rId5"/>
              </a:rPr>
              <a:t>blog</a:t>
            </a:r>
            <a:r>
              <a:rPr lang="en-US" dirty="0"/>
              <a:t>!</a:t>
            </a:r>
          </a:p>
        </p:txBody>
      </p:sp>
      <p:pic>
        <p:nvPicPr>
          <p:cNvPr id="4" name="Picture 3">
            <a:extLst>
              <a:ext uri="{FF2B5EF4-FFF2-40B4-BE49-F238E27FC236}">
                <a16:creationId xmlns:a16="http://schemas.microsoft.com/office/drawing/2014/main" id="{692DE8CF-C562-6747-C01D-336AA577D6CE}"/>
              </a:ext>
            </a:extLst>
          </p:cNvPr>
          <p:cNvPicPr>
            <a:picLocks noChangeAspect="1"/>
          </p:cNvPicPr>
          <p:nvPr/>
        </p:nvPicPr>
        <p:blipFill>
          <a:blip r:embed="rId6"/>
          <a:stretch>
            <a:fillRect/>
          </a:stretch>
        </p:blipFill>
        <p:spPr>
          <a:xfrm>
            <a:off x="675614" y="5261457"/>
            <a:ext cx="1390168" cy="1390168"/>
          </a:xfrm>
          <a:prstGeom prst="rect">
            <a:avLst/>
          </a:prstGeom>
        </p:spPr>
      </p:pic>
    </p:spTree>
    <p:extLst>
      <p:ext uri="{BB962C8B-B14F-4D97-AF65-F5344CB8AC3E}">
        <p14:creationId xmlns:p14="http://schemas.microsoft.com/office/powerpoint/2010/main" val="422938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References 1/2</a:t>
            </a:r>
          </a:p>
        </p:txBody>
      </p:sp>
      <p:sp>
        <p:nvSpPr>
          <p:cNvPr id="3" name="Content Placeholder 2">
            <a:extLst>
              <a:ext uri="{FF2B5EF4-FFF2-40B4-BE49-F238E27FC236}">
                <a16:creationId xmlns:a16="http://schemas.microsoft.com/office/drawing/2014/main" id="{A2B53321-9C35-B79B-1666-33A913BB2544}"/>
              </a:ext>
            </a:extLst>
          </p:cNvPr>
          <p:cNvSpPr>
            <a:spLocks noGrp="1"/>
          </p:cNvSpPr>
          <p:nvPr>
            <p:ph idx="1"/>
          </p:nvPr>
        </p:nvSpPr>
        <p:spPr>
          <a:xfrm>
            <a:off x="838200" y="1476912"/>
            <a:ext cx="10515600" cy="5381087"/>
          </a:xfrm>
        </p:spPr>
        <p:txBody>
          <a:bodyPr>
            <a:normAutofit/>
          </a:bodyPr>
          <a:lstStyle/>
          <a:p>
            <a:pPr marL="0" indent="0" algn="l">
              <a:buNone/>
            </a:pPr>
            <a:r>
              <a:rPr lang="en-GB" sz="800" b="0" i="0" u="none" strike="noStrike" dirty="0">
                <a:effectLst/>
                <a:latin typeface="Helvetica Neue" panose="02000503000000020004" pitchFamily="2" charset="0"/>
              </a:rPr>
              <a:t>Barker, G. (2023) </a:t>
            </a:r>
            <a:r>
              <a:rPr lang="en-GB" sz="800" b="0" i="1" u="none" strike="noStrike" dirty="0">
                <a:effectLst/>
                <a:latin typeface="Helvetica Neue" panose="02000503000000020004" pitchFamily="2" charset="0"/>
              </a:rPr>
              <a:t>UAL Carbon Calculation: Educational Working Group</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canvas.arts.ac.uk</a:t>
            </a:r>
            <a:r>
              <a:rPr lang="en-GB" sz="800" b="0" i="0" u="none" strike="noStrike" dirty="0">
                <a:effectLst/>
                <a:latin typeface="Helvetica Neue" panose="02000503000000020004" pitchFamily="2" charset="0"/>
              </a:rPr>
              <a:t>/News/240267/</a:t>
            </a:r>
            <a:r>
              <a:rPr lang="en-GB" sz="800" b="0" i="0" u="none" strike="noStrike" dirty="0" err="1">
                <a:effectLst/>
                <a:latin typeface="Helvetica Neue" panose="02000503000000020004" pitchFamily="2" charset="0"/>
              </a:rPr>
              <a:t>ual</a:t>
            </a:r>
            <a:r>
              <a:rPr lang="en-GB" sz="800" b="0" i="0" u="none" strike="noStrike" dirty="0">
                <a:effectLst/>
                <a:latin typeface="Helvetica Neue" panose="02000503000000020004" pitchFamily="2" charset="0"/>
              </a:rPr>
              <a:t>-carbon-calculation-educational-working-group. (Accessed 12 January 2024)</a:t>
            </a:r>
          </a:p>
          <a:p>
            <a:pPr marL="0" indent="0" algn="l">
              <a:buNone/>
            </a:pPr>
            <a:r>
              <a:rPr lang="en-GB" sz="800" b="0" i="0" u="none" strike="noStrike" dirty="0">
                <a:effectLst/>
                <a:latin typeface="Helvetica Neue" panose="02000503000000020004" pitchFamily="2" charset="0"/>
              </a:rPr>
              <a:t>Berners-Lee, M (2020). </a:t>
            </a:r>
            <a:r>
              <a:rPr lang="en-GB" sz="800" b="0" i="1" u="none" strike="noStrike" dirty="0">
                <a:effectLst/>
                <a:latin typeface="Helvetica Neue" panose="02000503000000020004" pitchFamily="2" charset="0"/>
              </a:rPr>
              <a:t>How bad are bananas? : the carbon footprint of everything</a:t>
            </a:r>
            <a:r>
              <a:rPr lang="en-GB" sz="800" b="0" i="0" u="none" strike="noStrike" dirty="0">
                <a:effectLst/>
                <a:latin typeface="Helvetica Neue" panose="02000503000000020004" pitchFamily="2" charset="0"/>
              </a:rPr>
              <a:t>. London: Profile Books.</a:t>
            </a:r>
          </a:p>
          <a:p>
            <a:pPr marL="0" indent="0" algn="l">
              <a:buNone/>
            </a:pPr>
            <a:r>
              <a:rPr lang="en-GB" sz="800" b="0" i="0" u="none" strike="noStrike" dirty="0">
                <a:effectLst/>
                <a:latin typeface="Helvetica Neue" panose="02000503000000020004" pitchFamily="2" charset="0"/>
              </a:rPr>
              <a:t>Bowen, G.A. (2009) ‘Document analysis as a qualitative research method’, </a:t>
            </a:r>
            <a:r>
              <a:rPr lang="en-GB" sz="800" b="0" i="1" u="none" strike="noStrike" dirty="0">
                <a:effectLst/>
                <a:latin typeface="Helvetica Neue" panose="02000503000000020004" pitchFamily="2" charset="0"/>
              </a:rPr>
              <a:t>Qualitative Research Journal</a:t>
            </a:r>
            <a:r>
              <a:rPr lang="en-GB" sz="800" b="0" i="0" u="none" strike="noStrike" dirty="0">
                <a:effectLst/>
                <a:latin typeface="Helvetica Neue" panose="02000503000000020004" pitchFamily="2" charset="0"/>
              </a:rPr>
              <a:t>, 9(2), pp. 27–40. doi:10.3316/qrj0902027. </a:t>
            </a:r>
          </a:p>
          <a:p>
            <a:pPr marL="0" indent="0" algn="l">
              <a:buNone/>
            </a:pPr>
            <a:r>
              <a:rPr lang="en-GB" sz="800" b="0" i="0" u="none" strike="noStrike" dirty="0">
                <a:effectLst/>
                <a:latin typeface="Helvetica Neue" panose="02000503000000020004" pitchFamily="2" charset="0"/>
              </a:rPr>
              <a:t>Braun, V. and Clarke, V. (no date) </a:t>
            </a:r>
            <a:r>
              <a:rPr lang="en-GB" sz="800" b="0" i="1" u="none" strike="noStrike" dirty="0">
                <a:effectLst/>
                <a:latin typeface="Helvetica Neue" panose="02000503000000020004" pitchFamily="2" charset="0"/>
              </a:rPr>
              <a:t>Doing reflexive Thematic Analysis</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www.thematicanalysis.net</a:t>
            </a:r>
            <a:r>
              <a:rPr lang="en-GB" sz="800" b="0" i="0" u="none" strike="noStrike" dirty="0">
                <a:effectLst/>
                <a:latin typeface="Helvetica Neue" panose="02000503000000020004" pitchFamily="2" charset="0"/>
              </a:rPr>
              <a:t>/doing-reflexive-ta/ (Accessed: 23 November 2023). </a:t>
            </a:r>
          </a:p>
          <a:p>
            <a:pPr marL="0" indent="0" algn="l">
              <a:buNone/>
            </a:pPr>
            <a:r>
              <a:rPr lang="en-GB" sz="800" b="0" i="0" u="none" strike="noStrike" dirty="0">
                <a:effectLst/>
                <a:latin typeface="Helvetica Neue" panose="02000503000000020004" pitchFamily="2" charset="0"/>
              </a:rPr>
              <a:t>British Educational Research Association (2018) Ethical Guidelines for Educational Research. 4th ed. Available at: https://</a:t>
            </a:r>
            <a:r>
              <a:rPr lang="en-GB" sz="800" b="0" i="0" u="none" strike="noStrike" dirty="0" err="1">
                <a:effectLst/>
                <a:latin typeface="Helvetica Neue" panose="02000503000000020004" pitchFamily="2" charset="0"/>
              </a:rPr>
              <a:t>www.bera.ac.uk</a:t>
            </a:r>
            <a:r>
              <a:rPr lang="en-GB" sz="800" b="0" i="0" u="none" strike="noStrike" dirty="0">
                <a:effectLst/>
                <a:latin typeface="Helvetica Neue" panose="02000503000000020004" pitchFamily="2" charset="0"/>
              </a:rPr>
              <a:t>/publication/ethical-guidelines-for-educational-research-2018 (Accessed 25 October 2023)</a:t>
            </a:r>
          </a:p>
          <a:p>
            <a:pPr marL="0" indent="0" algn="l">
              <a:buNone/>
            </a:pPr>
            <a:r>
              <a:rPr lang="en-GB" sz="800" b="0" i="0" u="none" strike="noStrike" dirty="0">
                <a:effectLst/>
                <a:latin typeface="Helvetica Neue" panose="02000503000000020004" pitchFamily="2" charset="0"/>
              </a:rPr>
              <a:t>Dawson, A. and Frick, T. (eds.) (2023) </a:t>
            </a:r>
            <a:r>
              <a:rPr lang="en-GB" sz="800" b="0" i="1" u="none" strike="noStrike" dirty="0">
                <a:effectLst/>
                <a:latin typeface="Helvetica Neue" panose="02000503000000020004" pitchFamily="2" charset="0"/>
              </a:rPr>
              <a:t>Web Sustainability Guidelines (WSG) 1.0</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Web sustainability guidelines (WSG) 1.0</a:t>
            </a:r>
            <a:r>
              <a:rPr lang="en-GB" sz="800" b="0" i="0" u="none" strike="noStrike" dirty="0">
                <a:effectLst/>
                <a:latin typeface="Helvetica Neue" panose="02000503000000020004" pitchFamily="2" charset="0"/>
              </a:rPr>
              <a:t>. Available at: https://w3c.github.io/</a:t>
            </a:r>
            <a:r>
              <a:rPr lang="en-GB" sz="800" b="0" i="0" u="none" strike="noStrike" dirty="0" err="1">
                <a:effectLst/>
                <a:latin typeface="Helvetica Neue" panose="02000503000000020004" pitchFamily="2" charset="0"/>
              </a:rPr>
              <a:t>sustyweb</a:t>
            </a:r>
            <a:r>
              <a:rPr lang="en-GB" sz="800" b="0" i="0" u="none" strike="noStrike" dirty="0">
                <a:effectLst/>
                <a:latin typeface="Helvetica Neue" panose="02000503000000020004" pitchFamily="2" charset="0"/>
              </a:rPr>
              <a:t>/ (Accessed: 09 October 2023). </a:t>
            </a:r>
          </a:p>
          <a:p>
            <a:pPr marL="0" indent="0" algn="l">
              <a:buNone/>
            </a:pPr>
            <a:r>
              <a:rPr lang="en-GB" sz="800" b="0" i="0" u="none" strike="noStrike" dirty="0" err="1">
                <a:effectLst/>
                <a:latin typeface="Helvetica Neue" panose="02000503000000020004" pitchFamily="2" charset="0"/>
              </a:rPr>
              <a:t>Daeninck</a:t>
            </a:r>
            <a:r>
              <a:rPr lang="en-GB" sz="800" b="0" i="0" u="none" strike="noStrike" dirty="0">
                <a:effectLst/>
                <a:latin typeface="Helvetica Neue" panose="02000503000000020004" pitchFamily="2" charset="0"/>
              </a:rPr>
              <a:t>, C., </a:t>
            </a:r>
            <a:r>
              <a:rPr lang="en-GB" sz="800" b="0" i="0" u="none" strike="noStrike" dirty="0" err="1">
                <a:effectLst/>
                <a:latin typeface="Helvetica Neue" panose="02000503000000020004" pitchFamily="2" charset="0"/>
              </a:rPr>
              <a:t>Kioupi</a:t>
            </a:r>
            <a:r>
              <a:rPr lang="en-GB" sz="800" b="0" i="0" u="none" strike="noStrike" dirty="0">
                <a:effectLst/>
                <a:latin typeface="Helvetica Neue" panose="02000503000000020004" pitchFamily="2" charset="0"/>
              </a:rPr>
              <a:t>, V. and Vercammen, A. (2023) ‘Climate anxiety, coping strategies and planning for the future in environmental degree students in the UK’, </a:t>
            </a:r>
            <a:r>
              <a:rPr lang="en-GB" sz="800" b="0" i="1" u="none" strike="noStrike" dirty="0">
                <a:effectLst/>
                <a:latin typeface="Helvetica Neue" panose="02000503000000020004" pitchFamily="2" charset="0"/>
              </a:rPr>
              <a:t>Frontiers in Psychology</a:t>
            </a:r>
            <a:r>
              <a:rPr lang="en-GB" sz="800" b="0" i="0" u="none" strike="noStrike" dirty="0">
                <a:effectLst/>
                <a:latin typeface="Helvetica Neue" panose="02000503000000020004" pitchFamily="2" charset="0"/>
              </a:rPr>
              <a:t>, 14. doi:10.3389/fpsyg.2023.1126031. </a:t>
            </a:r>
          </a:p>
          <a:p>
            <a:pPr marL="0" indent="0" algn="l">
              <a:buNone/>
            </a:pPr>
            <a:r>
              <a:rPr lang="en-GB" sz="800" b="0" i="0" u="none" strike="noStrike" dirty="0" err="1">
                <a:effectLst/>
                <a:latin typeface="Helvetica Neue" panose="02000503000000020004" pitchFamily="2" charset="0"/>
              </a:rPr>
              <a:t>Ecograder.com</a:t>
            </a:r>
            <a:r>
              <a:rPr lang="en-GB" sz="800" b="0" i="0" u="none" strike="noStrike" dirty="0">
                <a:effectLst/>
                <a:latin typeface="Helvetica Neue" panose="02000503000000020004" pitchFamily="2" charset="0"/>
              </a:rPr>
              <a:t> (2023)</a:t>
            </a:r>
            <a:r>
              <a:rPr lang="en-GB" sz="800" b="0" i="1" u="none" strike="noStrike" dirty="0">
                <a:effectLst/>
                <a:latin typeface="Helvetica Neue" panose="02000503000000020004" pitchFamily="2" charset="0"/>
              </a:rPr>
              <a:t> Impact report for https://</a:t>
            </a:r>
            <a:r>
              <a:rPr lang="en-GB" sz="800" b="0" i="1" u="none" strike="noStrike" dirty="0" err="1">
                <a:effectLst/>
                <a:latin typeface="Helvetica Neue" panose="02000503000000020004" pitchFamily="2" charset="0"/>
              </a:rPr>
              <a:t>www.arts.ac.uk</a:t>
            </a:r>
            <a:r>
              <a:rPr lang="en-GB" sz="800" b="0" i="1" u="none" strike="noStrike" dirty="0">
                <a:effectLst/>
                <a:latin typeface="Helvetica Neue" panose="02000503000000020004" pitchFamily="2" charset="0"/>
              </a:rPr>
              <a:t>/</a:t>
            </a:r>
            <a:r>
              <a:rPr lang="en-GB" sz="800" b="0" i="0" u="none" strike="noStrike" dirty="0">
                <a:effectLst/>
                <a:latin typeface="Helvetica Neue" panose="02000503000000020004" pitchFamily="2" charset="0"/>
              </a:rPr>
              <a:t>. [Webpage] Available at: https://</a:t>
            </a:r>
            <a:r>
              <a:rPr lang="en-GB" sz="800" b="0" i="0" u="none" strike="noStrike" dirty="0" err="1">
                <a:effectLst/>
                <a:latin typeface="Helvetica Neue" panose="02000503000000020004" pitchFamily="2" charset="0"/>
              </a:rPr>
              <a:t>ecograder.com</a:t>
            </a:r>
            <a:r>
              <a:rPr lang="en-GB" sz="800" b="0" i="0" u="none" strike="noStrike" dirty="0">
                <a:effectLst/>
                <a:latin typeface="Helvetica Neue" panose="02000503000000020004" pitchFamily="2" charset="0"/>
              </a:rPr>
              <a:t>/report/rnbx0SlRapy8Ax39sXAtbVRR (Accessed: 06 October 2023). </a:t>
            </a:r>
          </a:p>
          <a:p>
            <a:pPr marL="0" indent="0" algn="l">
              <a:buNone/>
            </a:pPr>
            <a:r>
              <a:rPr lang="en-GB" sz="800" b="0" i="0" u="none" strike="noStrike" dirty="0" err="1">
                <a:effectLst/>
                <a:latin typeface="Helvetica Neue" panose="02000503000000020004" pitchFamily="2" charset="0"/>
              </a:rPr>
              <a:t>Ecograder.com</a:t>
            </a:r>
            <a:r>
              <a:rPr lang="en-GB" sz="800" b="0" i="0" u="none" strike="noStrike" dirty="0">
                <a:effectLst/>
                <a:latin typeface="Helvetica Neue" panose="02000503000000020004" pitchFamily="2" charset="0"/>
              </a:rPr>
              <a:t> (2023)</a:t>
            </a:r>
            <a:r>
              <a:rPr lang="en-GB" sz="800" b="0" i="1" u="none" strike="noStrike" dirty="0">
                <a:effectLst/>
                <a:latin typeface="Helvetica Neue" panose="02000503000000020004" pitchFamily="2" charset="0"/>
              </a:rPr>
              <a:t> Impact report for https://</a:t>
            </a:r>
            <a:r>
              <a:rPr lang="en-GB" sz="800" b="0" i="1" u="none" strike="noStrike" dirty="0" err="1">
                <a:effectLst/>
                <a:latin typeface="Helvetica Neue" panose="02000503000000020004" pitchFamily="2" charset="0"/>
              </a:rPr>
              <a:t>moodle.arts.ac.uk</a:t>
            </a:r>
            <a:r>
              <a:rPr lang="en-GB" sz="800" b="0" i="1" u="none" strike="noStrike" dirty="0">
                <a:effectLst/>
                <a:latin typeface="Helvetica Neue" panose="02000503000000020004" pitchFamily="2" charset="0"/>
              </a:rPr>
              <a:t>/login/</a:t>
            </a:r>
            <a:r>
              <a:rPr lang="en-GB" sz="800" b="0" i="1" u="none" strike="noStrike" dirty="0" err="1">
                <a:effectLst/>
                <a:latin typeface="Helvetica Neue" panose="02000503000000020004" pitchFamily="2" charset="0"/>
              </a:rPr>
              <a:t>index.php</a:t>
            </a:r>
            <a:r>
              <a:rPr lang="en-GB" sz="800" b="0" i="1" u="none" strike="noStrike" dirty="0">
                <a:effectLst/>
                <a:latin typeface="Helvetica Neue" panose="02000503000000020004" pitchFamily="2" charset="0"/>
              </a:rPr>
              <a:t>.</a:t>
            </a:r>
            <a:r>
              <a:rPr lang="en-GB" sz="800" b="0" i="0" u="none" strike="noStrike" dirty="0">
                <a:effectLst/>
                <a:latin typeface="Helvetica Neue" panose="02000503000000020004" pitchFamily="2" charset="0"/>
              </a:rPr>
              <a:t> [Webpage] Available at: </a:t>
            </a:r>
            <a:r>
              <a:rPr lang="en-GB" sz="800" b="0" i="0" u="sng" strike="noStrike" dirty="0">
                <a:effectLst/>
                <a:latin typeface="Helvetica Neue" panose="02000503000000020004" pitchFamily="2" charset="0"/>
                <a:hlinkClick r:id="rId3">
                  <a:extLst>
                    <a:ext uri="{A12FA001-AC4F-418D-AE19-62706E023703}">
                      <ahyp:hlinkClr xmlns:ahyp="http://schemas.microsoft.com/office/drawing/2018/hyperlinkcolor" val="tx"/>
                    </a:ext>
                  </a:extLst>
                </a:hlinkClick>
              </a:rPr>
              <a:t>https://ecograder.com/report/orCS0jpIHGiJjy8Ddp51yvnw</a:t>
            </a:r>
            <a:r>
              <a:rPr lang="en-GB" sz="800" b="0" i="0" u="none" strike="noStrike" dirty="0">
                <a:effectLst/>
                <a:latin typeface="Helvetica Neue" panose="02000503000000020004" pitchFamily="2" charset="0"/>
              </a:rPr>
              <a:t> (Accessed: 06 October 2023). </a:t>
            </a:r>
          </a:p>
          <a:p>
            <a:pPr marL="0" indent="0" algn="l">
              <a:buNone/>
            </a:pPr>
            <a:r>
              <a:rPr lang="en-GB" sz="800" b="0" i="0" u="none" strike="noStrike" dirty="0">
                <a:effectLst/>
                <a:latin typeface="Helvetica Neue" panose="02000503000000020004" pitchFamily="2" charset="0"/>
              </a:rPr>
              <a:t>Ellis, C.S. and </a:t>
            </a:r>
            <a:r>
              <a:rPr lang="en-GB" sz="800" b="0" i="0" u="none" strike="noStrike" dirty="0" err="1">
                <a:effectLst/>
                <a:latin typeface="Helvetica Neue" panose="02000503000000020004" pitchFamily="2" charset="0"/>
              </a:rPr>
              <a:t>Bochner</a:t>
            </a:r>
            <a:r>
              <a:rPr lang="en-GB" sz="800" b="0" i="0" u="none" strike="noStrike" dirty="0">
                <a:effectLst/>
                <a:latin typeface="Helvetica Neue" panose="02000503000000020004" pitchFamily="2" charset="0"/>
              </a:rPr>
              <a:t>, A.P. (2006) ‘</a:t>
            </a:r>
            <a:r>
              <a:rPr lang="en-GB" sz="800" b="0" i="0" u="none" strike="noStrike" dirty="0" err="1">
                <a:effectLst/>
                <a:latin typeface="Helvetica Neue" panose="02000503000000020004" pitchFamily="2" charset="0"/>
              </a:rPr>
              <a:t>Analyzing</a:t>
            </a:r>
            <a:r>
              <a:rPr lang="en-GB" sz="800" b="0" i="0" u="none" strike="noStrike" dirty="0">
                <a:effectLst/>
                <a:latin typeface="Helvetica Neue" panose="02000503000000020004" pitchFamily="2" charset="0"/>
              </a:rPr>
              <a:t> analytic autoethnography’, </a:t>
            </a:r>
            <a:r>
              <a:rPr lang="en-GB" sz="800" b="0" i="1" u="none" strike="noStrike" dirty="0">
                <a:effectLst/>
                <a:latin typeface="Helvetica Neue" panose="02000503000000020004" pitchFamily="2" charset="0"/>
              </a:rPr>
              <a:t>Journal of Contemporary Ethnography</a:t>
            </a:r>
            <a:r>
              <a:rPr lang="en-GB" sz="800" b="0" i="0" u="none" strike="noStrike" dirty="0">
                <a:effectLst/>
                <a:latin typeface="Helvetica Neue" panose="02000503000000020004" pitchFamily="2" charset="0"/>
              </a:rPr>
              <a:t>, 35(4), pp. 429–449. doi:10.1177/0891241606286979. </a:t>
            </a:r>
          </a:p>
          <a:p>
            <a:pPr marL="0" indent="0" algn="l">
              <a:buNone/>
            </a:pPr>
            <a:r>
              <a:rPr lang="en-GB" sz="800" b="0" i="0" u="none" strike="noStrike" dirty="0">
                <a:effectLst/>
                <a:latin typeface="Helvetica Neue" panose="02000503000000020004" pitchFamily="2" charset="0"/>
              </a:rPr>
              <a:t>Gibbs G (1988). </a:t>
            </a:r>
            <a:r>
              <a:rPr lang="en-GB" sz="800" b="0" i="1" u="none" strike="noStrike" dirty="0">
                <a:effectLst/>
                <a:latin typeface="Helvetica Neue" panose="02000503000000020004" pitchFamily="2" charset="0"/>
              </a:rPr>
              <a:t>Learning by Doing: A guide to teaching and learning methods.</a:t>
            </a:r>
            <a:r>
              <a:rPr lang="en-GB" sz="800" b="0" i="0" u="none" strike="noStrike" dirty="0">
                <a:effectLst/>
                <a:latin typeface="Helvetica Neue" panose="02000503000000020004" pitchFamily="2" charset="0"/>
              </a:rPr>
              <a:t> Oxford Polytechnic: Oxford.</a:t>
            </a:r>
          </a:p>
          <a:p>
            <a:pPr marL="0" indent="0" algn="l">
              <a:buNone/>
            </a:pPr>
            <a:r>
              <a:rPr lang="en-GB" sz="800" b="0" i="0" u="none" strike="noStrike" dirty="0" err="1">
                <a:effectLst/>
                <a:latin typeface="Helvetica Neue" panose="02000503000000020004" pitchFamily="2" charset="0"/>
              </a:rPr>
              <a:t>GreenNet</a:t>
            </a:r>
            <a:r>
              <a:rPr lang="en-GB" sz="800" b="0" i="0" u="none" strike="noStrike" dirty="0">
                <a:effectLst/>
                <a:latin typeface="Helvetica Neue" panose="02000503000000020004" pitchFamily="2" charset="0"/>
              </a:rPr>
              <a:t> (2023) </a:t>
            </a:r>
            <a:r>
              <a:rPr lang="en-GB" sz="800" b="0" i="1" u="none" strike="noStrike" dirty="0">
                <a:effectLst/>
                <a:latin typeface="Helvetica Neue" panose="02000503000000020004" pitchFamily="2" charset="0"/>
              </a:rPr>
              <a:t>Understanding file sizes</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www.greennet.org.uk</a:t>
            </a:r>
            <a:r>
              <a:rPr lang="en-GB" sz="800" b="0" i="0" u="none" strike="noStrike" dirty="0">
                <a:effectLst/>
                <a:latin typeface="Helvetica Neue" panose="02000503000000020004" pitchFamily="2" charset="0"/>
              </a:rPr>
              <a:t>/support/understanding-file-sizes (Accessed 22 January 2024).</a:t>
            </a:r>
          </a:p>
          <a:p>
            <a:pPr marL="0" indent="0" algn="l">
              <a:buNone/>
            </a:pPr>
            <a:r>
              <a:rPr lang="en-GB" sz="800" b="0" i="0" u="none" strike="noStrike" dirty="0">
                <a:effectLst/>
                <a:latin typeface="Helvetica Neue" panose="02000503000000020004" pitchFamily="2" charset="0"/>
              </a:rPr>
              <a:t>Greenwood, T. (2023) </a:t>
            </a:r>
            <a:r>
              <a:rPr lang="en-GB" sz="800" b="0" i="1" u="none" strike="noStrike" dirty="0">
                <a:effectLst/>
                <a:latin typeface="Helvetica Neue" panose="02000503000000020004" pitchFamily="2" charset="0"/>
              </a:rPr>
              <a:t>20 ways to make your website more energy efficient</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Wholegrain Digital</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www.wholegraindigital.com</a:t>
            </a:r>
            <a:r>
              <a:rPr lang="en-GB" sz="800" b="0" i="0" u="none" strike="noStrike" dirty="0">
                <a:effectLst/>
                <a:latin typeface="Helvetica Neue" panose="02000503000000020004" pitchFamily="2" charset="0"/>
              </a:rPr>
              <a:t>/blog/website-energy-efficiency/ (Accessed: 09 October 2023). </a:t>
            </a:r>
          </a:p>
          <a:p>
            <a:pPr marL="0" indent="0" algn="l">
              <a:buNone/>
            </a:pPr>
            <a:r>
              <a:rPr lang="en-GB" sz="800" b="0" i="0" u="none" strike="noStrike" dirty="0">
                <a:effectLst/>
                <a:latin typeface="Helvetica Neue" panose="02000503000000020004" pitchFamily="2" charset="0"/>
              </a:rPr>
              <a:t>Griffiths, S. (2022) </a:t>
            </a:r>
            <a:r>
              <a:rPr lang="en-GB" sz="800" b="0" i="1" u="none" strike="noStrike" dirty="0">
                <a:effectLst/>
                <a:latin typeface="Helvetica Neue" panose="02000503000000020004" pitchFamily="2" charset="0"/>
              </a:rPr>
              <a:t>Why your internet habits are not as clean as you think</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BBC Future</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www.bbc.com</a:t>
            </a:r>
            <a:r>
              <a:rPr lang="en-GB" sz="800" b="0" i="0" u="none" strike="noStrike" dirty="0">
                <a:effectLst/>
                <a:latin typeface="Helvetica Neue" panose="02000503000000020004" pitchFamily="2" charset="0"/>
              </a:rPr>
              <a:t>/future/article/20200305-why-your-internet-habits-are-not-as-clean-as-you-think#:~:text=The%20carbon%20footprint%20of%20our,a%20researcher%20at%20Lancaster%20University. (Accessed: 06 October 2023). </a:t>
            </a:r>
          </a:p>
          <a:p>
            <a:pPr marL="0" indent="0" algn="l">
              <a:buNone/>
            </a:pPr>
            <a:r>
              <a:rPr lang="en-GB" sz="800" b="0" i="0" u="none" strike="noStrike" dirty="0" err="1">
                <a:effectLst/>
                <a:latin typeface="Helvetica Neue" panose="02000503000000020004" pitchFamily="2" charset="0"/>
              </a:rPr>
              <a:t>Heselden</a:t>
            </a:r>
            <a:r>
              <a:rPr lang="en-GB" sz="800" b="0" i="0" u="none" strike="noStrike" dirty="0">
                <a:effectLst/>
                <a:latin typeface="Helvetica Neue" panose="02000503000000020004" pitchFamily="2" charset="0"/>
              </a:rPr>
              <a:t>, M. (2022) </a:t>
            </a:r>
            <a:r>
              <a:rPr lang="en-GB" sz="800" b="0" i="1" u="none" strike="noStrike" dirty="0">
                <a:effectLst/>
                <a:latin typeface="Helvetica Neue" panose="02000503000000020004" pitchFamily="2" charset="0"/>
              </a:rPr>
              <a:t>Digital content design strategy for </a:t>
            </a:r>
            <a:r>
              <a:rPr lang="en-GB" sz="800" b="0" i="1" u="none" strike="noStrike" dirty="0" err="1">
                <a:effectLst/>
                <a:latin typeface="Helvetica Neue" panose="02000503000000020004" pitchFamily="2" charset="0"/>
              </a:rPr>
              <a:t>arts.ac.uk</a:t>
            </a:r>
            <a:r>
              <a:rPr lang="en-GB" sz="800" b="0" i="1" u="none" strike="noStrike" dirty="0">
                <a:effectLst/>
                <a:latin typeface="Helvetica Neue" panose="02000503000000020004" pitchFamily="2" charset="0"/>
              </a:rPr>
              <a:t> 2022-2025</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canvas.arts.ac.uk</a:t>
            </a:r>
            <a:r>
              <a:rPr lang="en-GB" sz="800" b="0" i="0" u="none" strike="noStrike" dirty="0">
                <a:effectLst/>
                <a:latin typeface="Helvetica Neue" panose="02000503000000020004" pitchFamily="2" charset="0"/>
              </a:rPr>
              <a:t>/documents/</a:t>
            </a:r>
            <a:r>
              <a:rPr lang="en-GB" sz="800" b="0" i="0" u="none" strike="noStrike" dirty="0" err="1">
                <a:effectLst/>
                <a:latin typeface="Helvetica Neue" panose="02000503000000020004" pitchFamily="2" charset="0"/>
              </a:rPr>
              <a:t>sppreview</a:t>
            </a:r>
            <a:r>
              <a:rPr lang="en-GB" sz="800" b="0" i="0" u="none" strike="noStrike" dirty="0">
                <a:effectLst/>
                <a:latin typeface="Helvetica Neue" panose="02000503000000020004" pitchFamily="2" charset="0"/>
              </a:rPr>
              <a:t>/0eb0ce28-2598-47c4-b672-787b3f906f97 (Accessed: 19 October 2023).</a:t>
            </a:r>
          </a:p>
          <a:p>
            <a:pPr marL="0" indent="0" algn="l">
              <a:buNone/>
            </a:pPr>
            <a:r>
              <a:rPr lang="en-GB" sz="800" b="0" i="0" u="none" strike="noStrike" dirty="0">
                <a:effectLst/>
                <a:latin typeface="Helvetica Neue" panose="02000503000000020004" pitchFamily="2" charset="0"/>
              </a:rPr>
              <a:t>Jackson, T. and Hodgkinson, I.R. (2022) </a:t>
            </a:r>
            <a:r>
              <a:rPr lang="en-GB" sz="800" b="0" i="1" u="none" strike="noStrike" dirty="0">
                <a:effectLst/>
                <a:latin typeface="Helvetica Neue" panose="02000503000000020004" pitchFamily="2" charset="0"/>
              </a:rPr>
              <a:t>What is ‘dark data’ and how is it adding to all of our carbon footprints?</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World Economic Forum</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www.weforum.org</a:t>
            </a:r>
            <a:r>
              <a:rPr lang="en-GB" sz="800" b="0" i="0" u="none" strike="noStrike" dirty="0">
                <a:effectLst/>
                <a:latin typeface="Helvetica Neue" panose="02000503000000020004" pitchFamily="2" charset="0"/>
              </a:rPr>
              <a:t>/agenda/2022/10/dark-data-is-killing-the-planet-we-need-digital-decarbonisation/?</a:t>
            </a:r>
            <a:r>
              <a:rPr lang="en-GB" sz="800" b="0" i="0" u="none" strike="noStrike" dirty="0" err="1">
                <a:effectLst/>
                <a:latin typeface="Helvetica Neue" panose="02000503000000020004" pitchFamily="2" charset="0"/>
              </a:rPr>
              <a:t>utm_campaign</a:t>
            </a:r>
            <a:r>
              <a:rPr lang="en-GB" sz="800" b="0" i="0" u="none" strike="noStrike" dirty="0">
                <a:effectLst/>
                <a:latin typeface="Helvetica Neue" panose="02000503000000020004" pitchFamily="2" charset="0"/>
              </a:rPr>
              <a:t>=social_video_2022 (Accessed: 25 January 2024). </a:t>
            </a:r>
          </a:p>
          <a:p>
            <a:pPr marL="0" indent="0" algn="l">
              <a:buNone/>
            </a:pPr>
            <a:r>
              <a:rPr lang="en-GB" sz="800" b="0" i="0" u="none" strike="noStrike" dirty="0">
                <a:effectLst/>
                <a:latin typeface="Helvetica Neue" panose="02000503000000020004" pitchFamily="2" charset="0"/>
              </a:rPr>
              <a:t>Jisc (2022) Student digital experience insights survey 2021/22 UK higher education (HE) survey findings. Available at: https://</a:t>
            </a:r>
            <a:r>
              <a:rPr lang="en-GB" sz="800" b="0" i="0" u="none" strike="noStrike" dirty="0" err="1">
                <a:effectLst/>
                <a:latin typeface="Helvetica Neue" panose="02000503000000020004" pitchFamily="2" charset="0"/>
              </a:rPr>
              <a:t>repository.jisc.ac.uk</a:t>
            </a:r>
            <a:r>
              <a:rPr lang="en-GB" sz="800" b="0" i="0" u="none" strike="noStrike" dirty="0">
                <a:effectLst/>
                <a:latin typeface="Helvetica Neue" panose="02000503000000020004" pitchFamily="2" charset="0"/>
              </a:rPr>
              <a:t>/8850/1/2022-07%20%28iDFltdP024.11%29%20DEI%20HE%20%26%20FE%20Reports%202022%20%28HE%29%20v1-05.pdf (Accessed 25 January 2024). </a:t>
            </a:r>
          </a:p>
          <a:p>
            <a:pPr marL="0" indent="0" algn="l">
              <a:buNone/>
            </a:pPr>
            <a:r>
              <a:rPr lang="en-GB" sz="800" b="0" i="0" u="none" strike="noStrike" dirty="0">
                <a:effectLst/>
                <a:latin typeface="Helvetica Neue" panose="02000503000000020004" pitchFamily="2" charset="0"/>
              </a:rPr>
              <a:t>Joyce, E. (2023) </a:t>
            </a:r>
            <a:r>
              <a:rPr lang="en-GB" sz="800" b="0" i="1" u="none" strike="noStrike" dirty="0">
                <a:effectLst/>
                <a:latin typeface="Helvetica Neue" panose="02000503000000020004" pitchFamily="2" charset="0"/>
              </a:rPr>
              <a:t>All staff briefings Q&amp;A session | Monday 16 October</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canvas.arts.ac.uk</a:t>
            </a:r>
            <a:r>
              <a:rPr lang="en-GB" sz="800" b="0" i="0" u="none" strike="noStrike" dirty="0">
                <a:effectLst/>
                <a:latin typeface="Helvetica Neue" panose="02000503000000020004" pitchFamily="2" charset="0"/>
              </a:rPr>
              <a:t>/documents/</a:t>
            </a:r>
            <a:r>
              <a:rPr lang="en-GB" sz="800" b="0" i="0" u="none" strike="noStrike" dirty="0" err="1">
                <a:effectLst/>
                <a:latin typeface="Helvetica Neue" panose="02000503000000020004" pitchFamily="2" charset="0"/>
              </a:rPr>
              <a:t>sppreview</a:t>
            </a:r>
            <a:r>
              <a:rPr lang="en-GB" sz="800" b="0" i="0" u="none" strike="noStrike" dirty="0">
                <a:effectLst/>
                <a:latin typeface="Helvetica Neue" panose="02000503000000020004" pitchFamily="2" charset="0"/>
              </a:rPr>
              <a:t>/e2818b82-6dc5-448e-8c73-1669759abea9 (Accessed 25 January 2024).</a:t>
            </a:r>
          </a:p>
        </p:txBody>
      </p:sp>
    </p:spTree>
    <p:extLst>
      <p:ext uri="{BB962C8B-B14F-4D97-AF65-F5344CB8AC3E}">
        <p14:creationId xmlns:p14="http://schemas.microsoft.com/office/powerpoint/2010/main" val="10888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E50B-4869-6D82-A440-AF9AD4309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7B7C1-D59B-77ED-9055-13B4D8B7C4AF}"/>
              </a:ext>
            </a:extLst>
          </p:cNvPr>
          <p:cNvSpPr>
            <a:spLocks noGrp="1"/>
          </p:cNvSpPr>
          <p:nvPr>
            <p:ph type="title"/>
          </p:nvPr>
        </p:nvSpPr>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References 2/2</a:t>
            </a:r>
          </a:p>
        </p:txBody>
      </p:sp>
      <p:sp>
        <p:nvSpPr>
          <p:cNvPr id="3" name="Content Placeholder 2">
            <a:extLst>
              <a:ext uri="{FF2B5EF4-FFF2-40B4-BE49-F238E27FC236}">
                <a16:creationId xmlns:a16="http://schemas.microsoft.com/office/drawing/2014/main" id="{38452EC4-6E7D-258D-7030-BE27348ACD7E}"/>
              </a:ext>
            </a:extLst>
          </p:cNvPr>
          <p:cNvSpPr>
            <a:spLocks noGrp="1"/>
          </p:cNvSpPr>
          <p:nvPr>
            <p:ph idx="1"/>
          </p:nvPr>
        </p:nvSpPr>
        <p:spPr>
          <a:xfrm>
            <a:off x="838200" y="1500161"/>
            <a:ext cx="10515600" cy="4351338"/>
          </a:xfrm>
        </p:spPr>
        <p:txBody>
          <a:bodyPr>
            <a:normAutofit fontScale="92500" lnSpcReduction="10000"/>
          </a:bodyPr>
          <a:lstStyle/>
          <a:p>
            <a:pPr marL="0" indent="0" algn="l">
              <a:buNone/>
            </a:pPr>
            <a:r>
              <a:rPr lang="en-GB" sz="800" b="0" i="0" u="none" strike="noStrike" dirty="0">
                <a:effectLst/>
                <a:latin typeface="Helvetica Neue" panose="02000503000000020004" pitchFamily="2" charset="0"/>
              </a:rPr>
              <a:t>Landers, R.N., Auer, E.M., Helms, A.B., Marin, S. and Armstrong, M.B., (2019) Gamification of adult learning: Gamifying employee training and development. </a:t>
            </a:r>
            <a:r>
              <a:rPr lang="en-GB" sz="800" b="0" i="1" u="none" strike="noStrike" dirty="0">
                <a:effectLst/>
                <a:latin typeface="Helvetica Neue" panose="02000503000000020004" pitchFamily="2" charset="0"/>
              </a:rPr>
              <a:t>The Cambridge handbook of technology and employee </a:t>
            </a:r>
            <a:r>
              <a:rPr lang="en-GB" sz="800" b="0" i="1" u="none" strike="noStrike" dirty="0" err="1">
                <a:effectLst/>
                <a:latin typeface="Helvetica Neue" panose="02000503000000020004" pitchFamily="2" charset="0"/>
              </a:rPr>
              <a:t>behavior</a:t>
            </a:r>
            <a:r>
              <a:rPr lang="en-GB" sz="800" b="0" i="0" u="none" strike="noStrike" dirty="0">
                <a:effectLst/>
                <a:latin typeface="Helvetica Neue" panose="02000503000000020004" pitchFamily="2" charset="0"/>
              </a:rPr>
              <a:t>, pp.271-295.</a:t>
            </a:r>
          </a:p>
          <a:p>
            <a:pPr marL="0" indent="0" algn="l">
              <a:buNone/>
            </a:pPr>
            <a:r>
              <a:rPr lang="en-GB" sz="800" b="0" i="0" u="none" strike="noStrike" dirty="0" err="1">
                <a:effectLst/>
                <a:latin typeface="Helvetica Neue" panose="02000503000000020004" pitchFamily="2" charset="0"/>
              </a:rPr>
              <a:t>Mansoux</a:t>
            </a:r>
            <a:r>
              <a:rPr lang="en-GB" sz="800" b="0" i="0" u="none" strike="noStrike" dirty="0">
                <a:effectLst/>
                <a:latin typeface="Helvetica Neue" panose="02000503000000020004" pitchFamily="2" charset="0"/>
              </a:rPr>
              <a:t>, A. </a:t>
            </a:r>
            <a:r>
              <a:rPr lang="en-GB" sz="800" b="0" i="1" u="none" strike="noStrike" dirty="0">
                <a:effectLst/>
                <a:latin typeface="Helvetica Neue" panose="02000503000000020004" pitchFamily="2" charset="0"/>
              </a:rPr>
              <a:t>et al.</a:t>
            </a:r>
            <a:r>
              <a:rPr lang="en-GB" sz="800" b="0" i="0" u="none" strike="noStrike" dirty="0">
                <a:effectLst/>
                <a:latin typeface="Helvetica Neue" panose="02000503000000020004" pitchFamily="2" charset="0"/>
              </a:rPr>
              <a:t> (2023) ‘</a:t>
            </a:r>
            <a:r>
              <a:rPr lang="en-GB" sz="800" b="0" i="0" u="none" strike="noStrike" dirty="0" err="1">
                <a:effectLst/>
                <a:latin typeface="Helvetica Neue" panose="02000503000000020004" pitchFamily="2" charset="0"/>
              </a:rPr>
              <a:t>Permacomputing</a:t>
            </a:r>
            <a:r>
              <a:rPr lang="en-GB" sz="800" b="0" i="0" u="none" strike="noStrike" dirty="0">
                <a:effectLst/>
                <a:latin typeface="Helvetica Neue" panose="02000503000000020004" pitchFamily="2" charset="0"/>
              </a:rPr>
              <a:t> Aesthetics: Potential and Limits of Constraints in Computational Art, Design and Culture’, in </a:t>
            </a:r>
            <a:r>
              <a:rPr lang="en-GB" sz="800" b="0" i="1" u="none" strike="noStrike" dirty="0">
                <a:effectLst/>
                <a:latin typeface="Helvetica Neue" panose="02000503000000020004" pitchFamily="2" charset="0"/>
              </a:rPr>
              <a:t>Ninth Computing within Limits 2023</a:t>
            </a:r>
            <a:r>
              <a:rPr lang="en-GB" sz="800" b="0" i="0" u="none" strike="noStrike" dirty="0">
                <a:effectLst/>
                <a:latin typeface="Helvetica Neue" panose="02000503000000020004" pitchFamily="2" charset="0"/>
              </a:rPr>
              <a:t>. LIMITS. doi:10.21428/bf6fb269.6690fc2e</a:t>
            </a:r>
          </a:p>
          <a:p>
            <a:pPr marL="0" indent="0" algn="l">
              <a:buNone/>
            </a:pPr>
            <a:r>
              <a:rPr lang="en-GB" sz="800" b="0" i="0" u="none" strike="noStrike" dirty="0">
                <a:effectLst/>
                <a:latin typeface="Helvetica Neue" panose="02000503000000020004" pitchFamily="2" charset="0"/>
              </a:rPr>
              <a:t>McNiff, J. (2020) ‘Action Research for Professional Development’ [electronic resource]. https://</a:t>
            </a:r>
            <a:r>
              <a:rPr lang="en-GB" sz="800" b="0" i="0" u="none" strike="noStrike" dirty="0" err="1">
                <a:effectLst/>
                <a:latin typeface="Helvetica Neue" panose="02000503000000020004" pitchFamily="2" charset="0"/>
              </a:rPr>
              <a:t>www.jeanmcniff.com</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ar-booklet.asp</a:t>
            </a:r>
            <a:r>
              <a:rPr lang="en-GB" sz="800" b="0" i="0" u="none" strike="noStrike" dirty="0">
                <a:effectLst/>
                <a:latin typeface="Helvetica Neue" panose="02000503000000020004" pitchFamily="2" charset="0"/>
              </a:rPr>
              <a:t> (Accessed 20 November 2023)</a:t>
            </a:r>
          </a:p>
          <a:p>
            <a:pPr marL="0" indent="0" algn="l">
              <a:buNone/>
            </a:pPr>
            <a:r>
              <a:rPr lang="en-GB" sz="800" b="0" i="0" u="none" strike="noStrike" dirty="0" err="1">
                <a:effectLst/>
                <a:latin typeface="Helvetica Neue" panose="02000503000000020004" pitchFamily="2" charset="0"/>
              </a:rPr>
              <a:t>Odrozek</a:t>
            </a:r>
            <a:r>
              <a:rPr lang="en-GB" sz="800" b="0" i="0" u="none" strike="noStrike" dirty="0">
                <a:effectLst/>
                <a:latin typeface="Helvetica Neue" panose="02000503000000020004" pitchFamily="2" charset="0"/>
              </a:rPr>
              <a:t>, K. (2018) </a:t>
            </a:r>
            <a:r>
              <a:rPr lang="en-GB" sz="800" b="0" i="1" u="none" strike="noStrike" dirty="0">
                <a:effectLst/>
                <a:latin typeface="Helvetica Neue" panose="02000503000000020004" pitchFamily="2" charset="0"/>
              </a:rPr>
              <a:t>The internet uses more electricity than…</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Internet Health Report</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internethealthreport.org</a:t>
            </a:r>
            <a:r>
              <a:rPr lang="en-GB" sz="800" b="0" i="0" u="none" strike="noStrike" dirty="0">
                <a:effectLst/>
                <a:latin typeface="Helvetica Neue" panose="02000503000000020004" pitchFamily="2" charset="0"/>
              </a:rPr>
              <a:t>/2018/the-internet-uses-more-electricity-than/ (Accessed: 06 October 2023). </a:t>
            </a:r>
          </a:p>
          <a:p>
            <a:pPr marL="0" indent="0" algn="l">
              <a:buNone/>
            </a:pPr>
            <a:r>
              <a:rPr lang="en-GB" sz="800" b="0" i="0" u="none" strike="noStrike" dirty="0" err="1">
                <a:effectLst/>
                <a:latin typeface="Helvetica Neue" panose="02000503000000020004" pitchFamily="2" charset="0"/>
              </a:rPr>
              <a:t>Permacomputing.org</a:t>
            </a:r>
            <a:r>
              <a:rPr lang="en-GB" sz="800" b="0" i="0" u="none" strike="noStrike" dirty="0">
                <a:effectLst/>
                <a:latin typeface="Helvetica Neue" panose="02000503000000020004" pitchFamily="2" charset="0"/>
              </a:rPr>
              <a:t> (2023) </a:t>
            </a:r>
            <a:r>
              <a:rPr lang="en-GB" sz="800" b="0" i="1" u="none" strike="noStrike" dirty="0" err="1">
                <a:effectLst/>
                <a:latin typeface="Helvetica Neue" panose="02000503000000020004" pitchFamily="2" charset="0"/>
              </a:rPr>
              <a:t>Permacomputing</a:t>
            </a:r>
            <a:r>
              <a:rPr lang="en-GB" sz="800" b="0" i="0" u="none" strike="noStrike" dirty="0">
                <a:effectLst/>
                <a:latin typeface="Helvetica Neue" panose="02000503000000020004" pitchFamily="2" charset="0"/>
              </a:rPr>
              <a:t>. Available at: </a:t>
            </a:r>
            <a:r>
              <a:rPr lang="en-GB" sz="800" b="0" i="0" u="sng" strike="noStrike" dirty="0">
                <a:effectLst/>
                <a:latin typeface="Helvetica Neue" panose="02000503000000020004" pitchFamily="2" charset="0"/>
                <a:hlinkClick r:id="rId2">
                  <a:extLst>
                    <a:ext uri="{A12FA001-AC4F-418D-AE19-62706E023703}">
                      <ahyp:hlinkClr xmlns:ahyp="http://schemas.microsoft.com/office/drawing/2018/hyperlinkcolor" val="tx"/>
                    </a:ext>
                  </a:extLst>
                </a:hlinkClick>
              </a:rPr>
              <a:t>https://permacomputing.net/</a:t>
            </a:r>
            <a:r>
              <a:rPr lang="en-GB" sz="800" b="0" i="0" u="none" strike="noStrike" dirty="0">
                <a:effectLst/>
                <a:latin typeface="Helvetica Neue" panose="02000503000000020004" pitchFamily="2" charset="0"/>
              </a:rPr>
              <a:t> (Accessed 06 October 2023).</a:t>
            </a:r>
          </a:p>
          <a:p>
            <a:pPr marL="0" indent="0" algn="l">
              <a:buNone/>
            </a:pPr>
            <a:r>
              <a:rPr lang="en-GB" sz="800" b="0" i="0" u="none" strike="noStrike" dirty="0" err="1">
                <a:effectLst/>
                <a:latin typeface="Helvetica Neue" panose="02000503000000020004" pitchFamily="2" charset="0"/>
              </a:rPr>
              <a:t>Paisey</a:t>
            </a:r>
            <a:r>
              <a:rPr lang="en-GB" sz="800" b="0" i="0" u="none" strike="noStrike" dirty="0">
                <a:effectLst/>
                <a:latin typeface="Helvetica Neue" panose="02000503000000020004" pitchFamily="2" charset="0"/>
              </a:rPr>
              <a:t>, C. and </a:t>
            </a:r>
            <a:r>
              <a:rPr lang="en-GB" sz="800" b="0" i="0" u="none" strike="noStrike" dirty="0" err="1">
                <a:effectLst/>
                <a:latin typeface="Helvetica Neue" panose="02000503000000020004" pitchFamily="2" charset="0"/>
              </a:rPr>
              <a:t>Paisey</a:t>
            </a:r>
            <a:r>
              <a:rPr lang="en-GB" sz="800" b="0" i="0" u="none" strike="noStrike" dirty="0">
                <a:effectLst/>
                <a:latin typeface="Helvetica Neue" panose="02000503000000020004" pitchFamily="2" charset="0"/>
              </a:rPr>
              <a:t>, N.J. (2005) ‘Improving accounting education through the use of action research’, </a:t>
            </a:r>
            <a:r>
              <a:rPr lang="en-GB" sz="800" b="0" i="1" u="none" strike="noStrike" dirty="0">
                <a:effectLst/>
                <a:latin typeface="Helvetica Neue" panose="02000503000000020004" pitchFamily="2" charset="0"/>
              </a:rPr>
              <a:t>Journal of Accounting Education</a:t>
            </a:r>
            <a:r>
              <a:rPr lang="en-GB" sz="800" b="0" i="0" u="none" strike="noStrike" dirty="0">
                <a:effectLst/>
                <a:latin typeface="Helvetica Neue" panose="02000503000000020004" pitchFamily="2" charset="0"/>
              </a:rPr>
              <a:t>, 23(1), pp. 1–19. doi:10.1016/j.jaccedu.2004.10.001. </a:t>
            </a:r>
          </a:p>
          <a:p>
            <a:pPr marL="0" indent="0" algn="l">
              <a:buNone/>
            </a:pPr>
            <a:r>
              <a:rPr lang="en-GB" sz="800" b="0" i="0" u="none" strike="noStrike" dirty="0">
                <a:effectLst/>
                <a:latin typeface="Helvetica Neue" panose="02000503000000020004" pitchFamily="2" charset="0"/>
              </a:rPr>
              <a:t>Pew Research </a:t>
            </a:r>
            <a:r>
              <a:rPr lang="en-GB" sz="800" b="0" i="0" u="none" strike="noStrike" dirty="0" err="1">
                <a:effectLst/>
                <a:latin typeface="Helvetica Neue" panose="02000503000000020004" pitchFamily="2" charset="0"/>
              </a:rPr>
              <a:t>Center</a:t>
            </a:r>
            <a:r>
              <a:rPr lang="en-GB" sz="800" b="0" i="0" u="none" strike="noStrike" dirty="0">
                <a:effectLst/>
                <a:latin typeface="Helvetica Neue" panose="02000503000000020004" pitchFamily="2" charset="0"/>
              </a:rPr>
              <a:t> (2021) </a:t>
            </a:r>
            <a:r>
              <a:rPr lang="en-GB" sz="800" b="0" i="1" u="none" strike="noStrike" dirty="0">
                <a:effectLst/>
                <a:latin typeface="Helvetica Neue" panose="02000503000000020004" pitchFamily="2" charset="0"/>
              </a:rPr>
              <a:t>Writing survey questions</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www.pewresearch.org</a:t>
            </a:r>
            <a:r>
              <a:rPr lang="en-GB" sz="800" b="0" i="0" u="none" strike="noStrike" dirty="0">
                <a:effectLst/>
                <a:latin typeface="Helvetica Neue" panose="02000503000000020004" pitchFamily="2" charset="0"/>
              </a:rPr>
              <a:t>/our-methods/u-s-surveys/writing-survey-questions/ (Accessed: 05 December 2023). </a:t>
            </a:r>
          </a:p>
          <a:p>
            <a:pPr marL="0" indent="0" algn="l">
              <a:buNone/>
            </a:pPr>
            <a:r>
              <a:rPr lang="en-GB" sz="800" b="0" i="0" u="none" strike="noStrike" dirty="0">
                <a:effectLst/>
                <a:latin typeface="Helvetica Neue" panose="02000503000000020004" pitchFamily="2" charset="0"/>
              </a:rPr>
              <a:t>Qualtrics (2023) </a:t>
            </a:r>
            <a:r>
              <a:rPr lang="en-GB" sz="800" b="0" i="1" u="none" strike="noStrike" dirty="0">
                <a:effectLst/>
                <a:latin typeface="Helvetica Neue" panose="02000503000000020004" pitchFamily="2" charset="0"/>
              </a:rPr>
              <a:t>Survey Methodology &amp; Compliance Best Practices: Predicted Duration</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Qualtrics XM: The Leading Experience Management Software</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www.qualtrics.com</a:t>
            </a:r>
            <a:r>
              <a:rPr lang="en-GB" sz="800" b="0" i="0" u="none" strike="noStrike" dirty="0">
                <a:effectLst/>
                <a:latin typeface="Helvetica Neue" panose="02000503000000020004" pitchFamily="2" charset="0"/>
              </a:rPr>
              <a:t>/support/survey-platform/survey-module/survey-checker/survey-methodology-compliance-best-practices/?</a:t>
            </a:r>
            <a:r>
              <a:rPr lang="en-GB" sz="800" b="0" i="0" u="none" strike="noStrike" dirty="0" err="1">
                <a:effectLst/>
                <a:latin typeface="Helvetica Neue" panose="02000503000000020004" pitchFamily="2" charset="0"/>
              </a:rPr>
              <a:t>utm_medium</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ExpertReview&amp;utm_source</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product&amp;utm_campaign</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PredictedDuration&amp;utm_content</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PredictedDuration</a:t>
            </a:r>
            <a:r>
              <a:rPr lang="en-GB" sz="800" b="0" i="0" u="none" strike="noStrike" dirty="0">
                <a:effectLst/>
                <a:latin typeface="Helvetica Neue" panose="02000503000000020004" pitchFamily="2" charset="0"/>
              </a:rPr>
              <a:t> (Accessed: 20 November 2023).</a:t>
            </a:r>
          </a:p>
          <a:p>
            <a:pPr marL="0" indent="0" algn="l">
              <a:buNone/>
            </a:pPr>
            <a:r>
              <a:rPr lang="en-GB" sz="800" b="0" i="0" u="none" strike="noStrike" dirty="0" err="1">
                <a:effectLst/>
                <a:latin typeface="Helvetica Neue" panose="02000503000000020004" pitchFamily="2" charset="0"/>
              </a:rPr>
              <a:t>Siegman</a:t>
            </a:r>
            <a:r>
              <a:rPr lang="en-GB" sz="800" b="0" i="0" u="none" strike="noStrike" dirty="0">
                <a:effectLst/>
                <a:latin typeface="Helvetica Neue" panose="02000503000000020004" pitchFamily="2" charset="0"/>
              </a:rPr>
              <a:t>, T. (2023) </a:t>
            </a:r>
            <a:r>
              <a:rPr lang="en-GB" sz="800" b="0" i="1" u="none" strike="noStrike" dirty="0">
                <a:effectLst/>
                <a:latin typeface="Helvetica Neue" panose="02000503000000020004" pitchFamily="2" charset="0"/>
              </a:rPr>
              <a:t>Introducing web sustainability guidelines</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W3C</a:t>
            </a:r>
            <a:r>
              <a:rPr lang="en-GB" sz="800" b="0" i="0" u="none" strike="noStrike" dirty="0">
                <a:effectLst/>
                <a:latin typeface="Helvetica Neue" panose="02000503000000020004" pitchFamily="2" charset="0"/>
              </a:rPr>
              <a:t>. Available at: https://www.w3.org/blog/2023/introducing-web-sustainability-guidelines/ (Accessed 09 October 2023).</a:t>
            </a:r>
          </a:p>
          <a:p>
            <a:pPr marL="0" indent="0" algn="l">
              <a:buNone/>
            </a:pPr>
            <a:r>
              <a:rPr lang="en-GB" sz="800" b="0" i="0" u="none" strike="noStrike" dirty="0">
                <a:effectLst/>
                <a:latin typeface="Helvetica Neue" panose="02000503000000020004" pitchFamily="2" charset="0"/>
              </a:rPr>
              <a:t>Smith, A. (2023) </a:t>
            </a:r>
            <a:r>
              <a:rPr lang="en-GB" sz="800" b="0" i="1" u="none" strike="noStrike" dirty="0">
                <a:effectLst/>
                <a:latin typeface="Helvetica Neue" panose="02000503000000020004" pitchFamily="2" charset="0"/>
              </a:rPr>
              <a:t>Climate Change and Student Mental Health Report</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www.studentminds.org.uk</a:t>
            </a:r>
            <a:r>
              <a:rPr lang="en-GB" sz="800" b="0" i="0" u="none" strike="noStrike" dirty="0">
                <a:effectLst/>
                <a:latin typeface="Helvetica Neue" panose="02000503000000020004" pitchFamily="2" charset="0"/>
              </a:rPr>
              <a:t>/uploads/3/7/8/4/3784584/</a:t>
            </a:r>
            <a:r>
              <a:rPr lang="en-GB" sz="800" b="0" i="0" u="none" strike="noStrike" dirty="0" err="1">
                <a:effectLst/>
                <a:latin typeface="Helvetica Neue" panose="02000503000000020004" pitchFamily="2" charset="0"/>
              </a:rPr>
              <a:t>climate_change_and_student_mental_health.pdf</a:t>
            </a:r>
            <a:r>
              <a:rPr lang="en-GB" sz="800" b="0" i="0" u="none" strike="noStrike" dirty="0">
                <a:effectLst/>
                <a:latin typeface="Helvetica Neue" panose="02000503000000020004" pitchFamily="2" charset="0"/>
              </a:rPr>
              <a:t> (Accessed 25 January 2024)</a:t>
            </a:r>
          </a:p>
          <a:p>
            <a:pPr marL="0" indent="0" algn="l">
              <a:buNone/>
            </a:pPr>
            <a:r>
              <a:rPr lang="en-GB" sz="800" b="0" i="0" u="none" strike="noStrike" dirty="0">
                <a:effectLst/>
                <a:latin typeface="Helvetica Neue" panose="02000503000000020004" pitchFamily="2" charset="0"/>
              </a:rPr>
              <a:t>University of Edinburgh (2020) </a:t>
            </a:r>
            <a:r>
              <a:rPr lang="en-GB" sz="800" b="0" i="1" u="none" strike="noStrike" dirty="0">
                <a:effectLst/>
                <a:latin typeface="Helvetica Neue" panose="02000503000000020004" pitchFamily="2" charset="0"/>
              </a:rPr>
              <a:t>Gibbs’ Reflective Cycle</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www.ed.ac.uk</a:t>
            </a:r>
            <a:r>
              <a:rPr lang="en-GB" sz="800" b="0" i="0" u="none" strike="noStrike" dirty="0">
                <a:effectLst/>
                <a:latin typeface="Helvetica Neue" panose="02000503000000020004" pitchFamily="2" charset="0"/>
              </a:rPr>
              <a:t>/reflection/reflectors-toolkit/reflecting-on-experience/</a:t>
            </a:r>
            <a:r>
              <a:rPr lang="en-GB" sz="800" b="0" i="0" u="none" strike="noStrike" dirty="0" err="1">
                <a:effectLst/>
                <a:latin typeface="Helvetica Neue" panose="02000503000000020004" pitchFamily="2" charset="0"/>
              </a:rPr>
              <a:t>gibbs</a:t>
            </a:r>
            <a:r>
              <a:rPr lang="en-GB" sz="800" b="0" i="0" u="none" strike="noStrike" dirty="0">
                <a:effectLst/>
                <a:latin typeface="Helvetica Neue" panose="02000503000000020004" pitchFamily="2" charset="0"/>
              </a:rPr>
              <a:t>-reflective-cycle (Accessed 25 January 2024).</a:t>
            </a:r>
          </a:p>
          <a:p>
            <a:pPr marL="0" indent="0" algn="l">
              <a:buNone/>
            </a:pPr>
            <a:r>
              <a:rPr lang="en-GB" sz="800" b="0" i="0" u="none" strike="noStrike" dirty="0">
                <a:effectLst/>
                <a:latin typeface="Helvetica Neue" panose="02000503000000020004" pitchFamily="2" charset="0"/>
              </a:rPr>
              <a:t>University of Sheffield. (2018) </a:t>
            </a:r>
            <a:r>
              <a:rPr lang="en-GB" sz="800" b="0" i="1" u="none" strike="noStrike" dirty="0">
                <a:effectLst/>
                <a:latin typeface="Helvetica Neue" panose="02000503000000020004" pitchFamily="2" charset="0"/>
              </a:rPr>
              <a:t>Emotionally demanding research: risks to the researcher</a:t>
            </a:r>
            <a:r>
              <a:rPr lang="en-GB" sz="800" b="0" i="0" u="none" strike="noStrike" dirty="0">
                <a:effectLst/>
                <a:latin typeface="Helvetica Neue" panose="02000503000000020004" pitchFamily="2" charset="0"/>
              </a:rPr>
              <a:t>. [Specialist Research Ethics Guidance Paper]. Available via: https://</a:t>
            </a:r>
            <a:r>
              <a:rPr lang="en-GB" sz="800" b="0" i="0" u="none" strike="noStrike" dirty="0" err="1">
                <a:effectLst/>
                <a:latin typeface="Helvetica Neue" panose="02000503000000020004" pitchFamily="2" charset="0"/>
              </a:rPr>
              <a:t>moodle.arts.ac.uk</a:t>
            </a:r>
            <a:r>
              <a:rPr lang="en-GB" sz="800" b="0" i="0" u="none" strike="noStrike" dirty="0">
                <a:effectLst/>
                <a:latin typeface="Helvetica Neue" panose="02000503000000020004" pitchFamily="2" charset="0"/>
              </a:rPr>
              <a:t>/</a:t>
            </a:r>
            <a:r>
              <a:rPr lang="en-GB" sz="800" b="0" i="0" u="none" strike="noStrike" dirty="0" err="1">
                <a:effectLst/>
                <a:latin typeface="Helvetica Neue" panose="02000503000000020004" pitchFamily="2" charset="0"/>
              </a:rPr>
              <a:t>pluginfile.php</a:t>
            </a:r>
            <a:r>
              <a:rPr lang="en-GB" sz="800" b="0" i="0" u="none" strike="noStrike" dirty="0">
                <a:effectLst/>
                <a:latin typeface="Helvetica Neue" panose="02000503000000020004" pitchFamily="2" charset="0"/>
              </a:rPr>
              <a:t>/1587855/</a:t>
            </a:r>
            <a:r>
              <a:rPr lang="en-GB" sz="800" b="0" i="0" u="none" strike="noStrike" dirty="0" err="1">
                <a:effectLst/>
                <a:latin typeface="Helvetica Neue" panose="02000503000000020004" pitchFamily="2" charset="0"/>
              </a:rPr>
              <a:t>mod_folder</a:t>
            </a:r>
            <a:r>
              <a:rPr lang="en-GB" sz="800" b="0" i="0" u="none" strike="noStrike" dirty="0">
                <a:effectLst/>
                <a:latin typeface="Helvetica Neue" panose="02000503000000020004" pitchFamily="2" charset="0"/>
              </a:rPr>
              <a:t>/content/0/SREGP-Emotionally-Demanding-Research%20-%20University%20of%20Sheffield%202018.pdf?forcedownload=1 (Accessed 25 October 2023)</a:t>
            </a:r>
          </a:p>
          <a:p>
            <a:pPr marL="0" indent="0" algn="l">
              <a:buNone/>
            </a:pPr>
            <a:r>
              <a:rPr lang="en-GB" sz="800" b="0" i="0" u="none" strike="noStrike" dirty="0">
                <a:effectLst/>
                <a:latin typeface="Helvetica Neue" panose="02000503000000020004" pitchFamily="2" charset="0"/>
              </a:rPr>
              <a:t>University of the Arts London (2023) </a:t>
            </a:r>
            <a:r>
              <a:rPr lang="en-GB" sz="800" b="0" i="1" u="none" strike="noStrike" dirty="0">
                <a:effectLst/>
                <a:latin typeface="Helvetica Neue" panose="02000503000000020004" pitchFamily="2" charset="0"/>
              </a:rPr>
              <a:t>Electricity Consumption</a:t>
            </a:r>
            <a:r>
              <a:rPr lang="en-GB" sz="800" b="0" i="0" u="none" strike="noStrike" dirty="0">
                <a:effectLst/>
                <a:latin typeface="Helvetica Neue" panose="02000503000000020004" pitchFamily="2" charset="0"/>
              </a:rPr>
              <a:t>. [Report] Available at: https://</a:t>
            </a:r>
            <a:r>
              <a:rPr lang="en-GB" sz="800" b="0" i="0" u="none" strike="noStrike" dirty="0" err="1">
                <a:effectLst/>
                <a:latin typeface="Helvetica Neue" panose="02000503000000020004" pitchFamily="2" charset="0"/>
              </a:rPr>
              <a:t>www.arts.ac.uk</a:t>
            </a:r>
            <a:r>
              <a:rPr lang="en-GB" sz="800" b="0" i="0" u="none" strike="noStrike" dirty="0">
                <a:effectLst/>
                <a:latin typeface="Helvetica Neue" panose="02000503000000020004" pitchFamily="2" charset="0"/>
              </a:rPr>
              <a:t>/__data/assets/</a:t>
            </a:r>
            <a:r>
              <a:rPr lang="en-GB" sz="800" b="0" i="0" u="none" strike="noStrike" dirty="0" err="1">
                <a:effectLst/>
                <a:latin typeface="Helvetica Neue" panose="02000503000000020004" pitchFamily="2" charset="0"/>
              </a:rPr>
              <a:t>pdf_file</a:t>
            </a:r>
            <a:r>
              <a:rPr lang="en-GB" sz="800" b="0" i="0" u="none" strike="noStrike" dirty="0">
                <a:effectLst/>
                <a:latin typeface="Helvetica Neue" panose="02000503000000020004" pitchFamily="2" charset="0"/>
              </a:rPr>
              <a:t>/0025/374128/Climate-Action-Plan_Nov2022.pdf (Accessed 09 October 2023)</a:t>
            </a:r>
          </a:p>
          <a:p>
            <a:pPr marL="0" indent="0" algn="l">
              <a:buNone/>
            </a:pPr>
            <a:r>
              <a:rPr lang="en-GB" sz="800" b="0" i="0" u="none" strike="noStrike" dirty="0">
                <a:effectLst/>
                <a:latin typeface="Helvetica Neue" panose="02000503000000020004" pitchFamily="2" charset="0"/>
              </a:rPr>
              <a:t>University of the Arts London (2022) </a:t>
            </a:r>
            <a:r>
              <a:rPr lang="en-GB" sz="800" b="0" i="1" u="none" strike="noStrike" dirty="0">
                <a:effectLst/>
                <a:latin typeface="Helvetica Neue" panose="02000503000000020004" pitchFamily="2" charset="0"/>
              </a:rPr>
              <a:t>Climate Action Plan</a:t>
            </a:r>
            <a:r>
              <a:rPr lang="en-GB" sz="800" b="0" i="0" u="none" strike="noStrike" dirty="0">
                <a:effectLst/>
                <a:latin typeface="Helvetica Neue" panose="02000503000000020004" pitchFamily="2" charset="0"/>
              </a:rPr>
              <a:t>. [Report] Available at: https://</a:t>
            </a:r>
            <a:r>
              <a:rPr lang="en-GB" sz="800" b="0" i="0" u="none" strike="noStrike" dirty="0" err="1">
                <a:effectLst/>
                <a:latin typeface="Helvetica Neue" panose="02000503000000020004" pitchFamily="2" charset="0"/>
              </a:rPr>
              <a:t>www.arts.ac.uk</a:t>
            </a:r>
            <a:r>
              <a:rPr lang="en-GB" sz="800" b="0" i="0" u="none" strike="noStrike" dirty="0">
                <a:effectLst/>
                <a:latin typeface="Helvetica Neue" panose="02000503000000020004" pitchFamily="2" charset="0"/>
              </a:rPr>
              <a:t>/__data/assets/</a:t>
            </a:r>
            <a:r>
              <a:rPr lang="en-GB" sz="800" b="0" i="0" u="none" strike="noStrike" dirty="0" err="1">
                <a:effectLst/>
                <a:latin typeface="Helvetica Neue" panose="02000503000000020004" pitchFamily="2" charset="0"/>
              </a:rPr>
              <a:t>pdf_file</a:t>
            </a:r>
            <a:r>
              <a:rPr lang="en-GB" sz="800" b="0" i="0" u="none" strike="noStrike" dirty="0">
                <a:effectLst/>
                <a:latin typeface="Helvetica Neue" panose="02000503000000020004" pitchFamily="2" charset="0"/>
              </a:rPr>
              <a:t>/0025/374128/Climate-Action-Plan_Nov2022.pdf (Accessed 25 October 2023) </a:t>
            </a:r>
          </a:p>
          <a:p>
            <a:pPr marL="0" indent="0" algn="l">
              <a:buNone/>
            </a:pPr>
            <a:r>
              <a:rPr lang="en-GB" sz="800" b="0" i="0" u="none" strike="noStrike" dirty="0">
                <a:effectLst/>
                <a:latin typeface="Helvetica Neue" panose="02000503000000020004" pitchFamily="2" charset="0"/>
              </a:rPr>
              <a:t>University of the Arts London (2022) </a:t>
            </a:r>
            <a:r>
              <a:rPr lang="en-GB" sz="800" b="0" i="1" u="none" strike="noStrike" dirty="0">
                <a:effectLst/>
                <a:latin typeface="Helvetica Neue" panose="02000503000000020004" pitchFamily="2" charset="0"/>
              </a:rPr>
              <a:t>Guiding policy 2</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www.arts.ac.uk</a:t>
            </a:r>
            <a:r>
              <a:rPr lang="en-GB" sz="800" b="0" i="0" u="none" strike="noStrike" dirty="0">
                <a:effectLst/>
                <a:latin typeface="Helvetica Neue" panose="02000503000000020004" pitchFamily="2" charset="0"/>
              </a:rPr>
              <a:t>/about-</a:t>
            </a:r>
            <a:r>
              <a:rPr lang="en-GB" sz="800" b="0" i="0" u="none" strike="noStrike" dirty="0" err="1">
                <a:effectLst/>
                <a:latin typeface="Helvetica Neue" panose="02000503000000020004" pitchFamily="2" charset="0"/>
              </a:rPr>
              <a:t>ual</a:t>
            </a:r>
            <a:r>
              <a:rPr lang="en-GB" sz="800" b="0" i="0" u="none" strike="noStrike" dirty="0">
                <a:effectLst/>
                <a:latin typeface="Helvetica Neue" panose="02000503000000020004" pitchFamily="2" charset="0"/>
              </a:rPr>
              <a:t>/strategy-and-governance/strategy/guiding-policy-2 (Accessed: 20 November 2023). </a:t>
            </a:r>
          </a:p>
          <a:p>
            <a:pPr marL="0" indent="0" algn="l">
              <a:buNone/>
            </a:pPr>
            <a:r>
              <a:rPr lang="en-GB" sz="800" b="0" i="0" u="none" strike="noStrike" dirty="0">
                <a:effectLst/>
                <a:latin typeface="Helvetica Neue" panose="02000503000000020004" pitchFamily="2" charset="0"/>
              </a:rPr>
              <a:t>Website Carbon Calculator. (2023) </a:t>
            </a:r>
            <a:r>
              <a:rPr lang="en-GB" sz="800" b="0" i="1" u="none" strike="noStrike" dirty="0">
                <a:effectLst/>
                <a:latin typeface="Helvetica Neue" panose="02000503000000020004" pitchFamily="2" charset="0"/>
              </a:rPr>
              <a:t>Carbon results for</a:t>
            </a:r>
            <a:r>
              <a:rPr lang="en-GB" sz="800" b="0" i="1" u="sng" strike="noStrike" dirty="0">
                <a:effectLst/>
                <a:latin typeface="Helvetica Neue" panose="02000503000000020004" pitchFamily="2" charset="0"/>
                <a:hlinkClick r:id="rId3">
                  <a:extLst>
                    <a:ext uri="{A12FA001-AC4F-418D-AE19-62706E023703}">
                      <ahyp:hlinkClr xmlns:ahyp="http://schemas.microsoft.com/office/drawing/2018/hyperlinkcolor" val="tx"/>
                    </a:ext>
                  </a:extLst>
                </a:hlinkClick>
              </a:rPr>
              <a:t> arts.ac.uk</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www.websitecarbon.com</a:t>
            </a:r>
            <a:r>
              <a:rPr lang="en-GB" sz="800" b="0" i="0" u="none" strike="noStrike" dirty="0">
                <a:effectLst/>
                <a:latin typeface="Helvetica Neue" panose="02000503000000020004" pitchFamily="2" charset="0"/>
              </a:rPr>
              <a:t>/website/arts-ac-</a:t>
            </a:r>
            <a:r>
              <a:rPr lang="en-GB" sz="800" b="0" i="0" u="none" strike="noStrike" dirty="0" err="1">
                <a:effectLst/>
                <a:latin typeface="Helvetica Neue" panose="02000503000000020004" pitchFamily="2" charset="0"/>
              </a:rPr>
              <a:t>uk</a:t>
            </a:r>
            <a:r>
              <a:rPr lang="en-GB" sz="800" b="0" i="0" u="none" strike="noStrike" dirty="0">
                <a:effectLst/>
                <a:latin typeface="Helvetica Neue" panose="02000503000000020004" pitchFamily="2" charset="0"/>
              </a:rPr>
              <a:t>/ (Accessed: 06 October 2023). </a:t>
            </a:r>
          </a:p>
          <a:p>
            <a:pPr marL="0" indent="0" algn="l">
              <a:buNone/>
            </a:pPr>
            <a:r>
              <a:rPr lang="en-GB" sz="800" b="0" i="0" u="none" strike="noStrike" dirty="0">
                <a:effectLst/>
                <a:latin typeface="Helvetica Neue" panose="02000503000000020004" pitchFamily="2" charset="0"/>
              </a:rPr>
              <a:t>Website Carbon Calculator. (2023) </a:t>
            </a:r>
            <a:r>
              <a:rPr lang="en-GB" sz="800" b="0" i="1" u="none" strike="noStrike" dirty="0">
                <a:effectLst/>
                <a:latin typeface="Helvetica Neue" panose="02000503000000020004" pitchFamily="2" charset="0"/>
              </a:rPr>
              <a:t>Carbon results for </a:t>
            </a:r>
            <a:r>
              <a:rPr lang="en-GB" sz="800" b="0" i="1" u="sng" strike="noStrike" dirty="0">
                <a:effectLst/>
                <a:latin typeface="Helvetica Neue" panose="02000503000000020004" pitchFamily="2" charset="0"/>
                <a:hlinkClick r:id="rId4">
                  <a:extLst>
                    <a:ext uri="{A12FA001-AC4F-418D-AE19-62706E023703}">
                      <ahyp:hlinkClr xmlns:ahyp="http://schemas.microsoft.com/office/drawing/2018/hyperlinkcolor" val="tx"/>
                    </a:ext>
                  </a:extLst>
                </a:hlinkClick>
              </a:rPr>
              <a:t>moodle.arts.ac.uk/login/index.php</a:t>
            </a:r>
            <a:r>
              <a:rPr lang="en-GB" sz="800" b="0" i="1" u="none" strike="noStrike" dirty="0">
                <a:effectLst/>
                <a:latin typeface="Helvetica Neue" panose="02000503000000020004" pitchFamily="2" charset="0"/>
              </a:rPr>
              <a:t>.</a:t>
            </a:r>
            <a:r>
              <a:rPr lang="en-GB" sz="800" b="0" i="0" u="none" strike="noStrike" dirty="0">
                <a:effectLst/>
                <a:latin typeface="Helvetica Neue" panose="02000503000000020004" pitchFamily="2" charset="0"/>
              </a:rPr>
              <a:t> Available at: https://</a:t>
            </a:r>
            <a:r>
              <a:rPr lang="en-GB" sz="800" b="0" i="0" u="none" strike="noStrike" dirty="0" err="1">
                <a:effectLst/>
                <a:latin typeface="Helvetica Neue" panose="02000503000000020004" pitchFamily="2" charset="0"/>
              </a:rPr>
              <a:t>www.websitecarbon.com</a:t>
            </a:r>
            <a:r>
              <a:rPr lang="en-GB" sz="800" b="0" i="0" u="none" strike="noStrike" dirty="0">
                <a:effectLst/>
                <a:latin typeface="Helvetica Neue" panose="02000503000000020004" pitchFamily="2" charset="0"/>
              </a:rPr>
              <a:t>/website/</a:t>
            </a:r>
            <a:r>
              <a:rPr lang="en-GB" sz="800" b="0" i="0" u="none" strike="noStrike" dirty="0" err="1">
                <a:effectLst/>
                <a:latin typeface="Helvetica Neue" panose="02000503000000020004" pitchFamily="2" charset="0"/>
              </a:rPr>
              <a:t>moodle</a:t>
            </a:r>
            <a:r>
              <a:rPr lang="en-GB" sz="800" b="0" i="0" u="none" strike="noStrike" dirty="0">
                <a:effectLst/>
                <a:latin typeface="Helvetica Neue" panose="02000503000000020004" pitchFamily="2" charset="0"/>
              </a:rPr>
              <a:t>-arts-ac-</a:t>
            </a:r>
            <a:r>
              <a:rPr lang="en-GB" sz="800" b="0" i="0" u="none" strike="noStrike" dirty="0" err="1">
                <a:effectLst/>
                <a:latin typeface="Helvetica Neue" panose="02000503000000020004" pitchFamily="2" charset="0"/>
              </a:rPr>
              <a:t>uk</a:t>
            </a:r>
            <a:r>
              <a:rPr lang="en-GB" sz="800" b="0" i="0" u="none" strike="noStrike" dirty="0">
                <a:effectLst/>
                <a:latin typeface="Helvetica Neue" panose="02000503000000020004" pitchFamily="2" charset="0"/>
              </a:rPr>
              <a:t>-login-index-</a:t>
            </a:r>
            <a:r>
              <a:rPr lang="en-GB" sz="800" b="0" i="0" u="none" strike="noStrike" dirty="0" err="1">
                <a:effectLst/>
                <a:latin typeface="Helvetica Neue" panose="02000503000000020004" pitchFamily="2" charset="0"/>
              </a:rPr>
              <a:t>php</a:t>
            </a:r>
            <a:r>
              <a:rPr lang="en-GB" sz="800" b="0" i="0" u="none" strike="noStrike" dirty="0">
                <a:effectLst/>
                <a:latin typeface="Helvetica Neue" panose="02000503000000020004" pitchFamily="2" charset="0"/>
              </a:rPr>
              <a:t>/ (Accessed: 06 October 2023).</a:t>
            </a:r>
          </a:p>
          <a:p>
            <a:pPr marL="0" indent="0" algn="l">
              <a:buNone/>
            </a:pPr>
            <a:r>
              <a:rPr lang="en-GB" sz="800" b="0" i="0" u="none" strike="noStrike" dirty="0">
                <a:effectLst/>
                <a:latin typeface="Helvetica Neue" panose="02000503000000020004" pitchFamily="2" charset="0"/>
              </a:rPr>
              <a:t>World Wide Web Consortium (2023) </a:t>
            </a:r>
            <a:r>
              <a:rPr lang="en-GB" sz="800" b="0" i="1" u="none" strike="noStrike" dirty="0">
                <a:effectLst/>
                <a:latin typeface="Helvetica Neue" panose="02000503000000020004" pitchFamily="2" charset="0"/>
              </a:rPr>
              <a:t>About Us</a:t>
            </a:r>
            <a:r>
              <a:rPr lang="en-GB" sz="800" b="0" i="0" u="none" strike="noStrike" dirty="0">
                <a:effectLst/>
                <a:latin typeface="Helvetica Neue" panose="02000503000000020004" pitchFamily="2" charset="0"/>
              </a:rPr>
              <a:t>, </a:t>
            </a:r>
            <a:r>
              <a:rPr lang="en-GB" sz="800" b="0" i="1" u="none" strike="noStrike" dirty="0">
                <a:effectLst/>
                <a:latin typeface="Helvetica Neue" panose="02000503000000020004" pitchFamily="2" charset="0"/>
              </a:rPr>
              <a:t>W3C</a:t>
            </a:r>
            <a:r>
              <a:rPr lang="en-GB" sz="800" b="0" i="0" u="none" strike="noStrike" dirty="0">
                <a:effectLst/>
                <a:latin typeface="Helvetica Neue" panose="02000503000000020004" pitchFamily="2" charset="0"/>
              </a:rPr>
              <a:t>. Available at: https://www.w3.org/about/ (Accessed: 18 December 2023). </a:t>
            </a:r>
          </a:p>
          <a:p>
            <a:pPr marL="0" indent="0" algn="l">
              <a:buNone/>
            </a:pPr>
            <a:r>
              <a:rPr lang="en-GB" sz="800" b="0" i="0" u="none" strike="noStrike" dirty="0">
                <a:effectLst/>
                <a:latin typeface="Helvetica Neue" panose="02000503000000020004" pitchFamily="2" charset="0"/>
              </a:rPr>
              <a:t>World Wide Web Consortium (2023) </a:t>
            </a:r>
            <a:r>
              <a:rPr lang="en-GB" sz="800" b="0" i="1" u="none" strike="noStrike" dirty="0">
                <a:effectLst/>
                <a:latin typeface="Helvetica Neue" panose="02000503000000020004" pitchFamily="2" charset="0"/>
              </a:rPr>
              <a:t>Web sustainability guidelines (WSG) 1.0</a:t>
            </a:r>
            <a:r>
              <a:rPr lang="en-GB" sz="800" b="0" i="0" u="none" strike="noStrike" dirty="0">
                <a:effectLst/>
                <a:latin typeface="Helvetica Neue" panose="02000503000000020004" pitchFamily="2" charset="0"/>
              </a:rPr>
              <a:t>. Available at: https://w3c.github.io/</a:t>
            </a:r>
            <a:r>
              <a:rPr lang="en-GB" sz="800" b="0" i="0" u="none" strike="noStrike" dirty="0" err="1">
                <a:effectLst/>
                <a:latin typeface="Helvetica Neue" panose="02000503000000020004" pitchFamily="2" charset="0"/>
              </a:rPr>
              <a:t>sustyweb</a:t>
            </a:r>
            <a:r>
              <a:rPr lang="en-GB" sz="800" b="0" i="0" u="none" strike="noStrike" dirty="0">
                <a:effectLst/>
                <a:latin typeface="Helvetica Neue" panose="02000503000000020004" pitchFamily="2" charset="0"/>
              </a:rPr>
              <a:t>/ (Accessed: 04 January 2024).</a:t>
            </a:r>
          </a:p>
          <a:p>
            <a:pPr marL="0" indent="0">
              <a:buNone/>
            </a:pPr>
            <a:endParaRPr lang="en-US" sz="800" dirty="0"/>
          </a:p>
        </p:txBody>
      </p:sp>
    </p:spTree>
    <p:extLst>
      <p:ext uri="{BB962C8B-B14F-4D97-AF65-F5344CB8AC3E}">
        <p14:creationId xmlns:p14="http://schemas.microsoft.com/office/powerpoint/2010/main" val="229936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10B4-8040-F228-877D-4597A85E993B}"/>
              </a:ext>
            </a:extLst>
          </p:cNvPr>
          <p:cNvSpPr>
            <a:spLocks noGrp="1"/>
          </p:cNvSpPr>
          <p:nvPr>
            <p:ph type="title"/>
          </p:nvPr>
        </p:nvSpPr>
        <p:spPr>
          <a:xfrm>
            <a:off x="838200" y="965627"/>
            <a:ext cx="10515600" cy="4411591"/>
          </a:xfrm>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Presentation officially concludes here.</a:t>
            </a: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The next three slides are to demo the game, if time allows!</a:t>
            </a: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0711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42372"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11" name="Group 10">
            <a:extLst>
              <a:ext uri="{FF2B5EF4-FFF2-40B4-BE49-F238E27FC236}">
                <a16:creationId xmlns:a16="http://schemas.microsoft.com/office/drawing/2014/main" id="{3D514C51-9160-8D86-DE54-C0F88582D7D4}"/>
              </a:ext>
            </a:extLst>
          </p:cNvPr>
          <p:cNvGrpSpPr/>
          <p:nvPr/>
        </p:nvGrpSpPr>
        <p:grpSpPr>
          <a:xfrm>
            <a:off x="5520619" y="1949976"/>
            <a:ext cx="1517279" cy="1442046"/>
            <a:chOff x="1486678" y="562946"/>
            <a:chExt cx="1800808" cy="1660849"/>
          </a:xfrm>
        </p:grpSpPr>
        <p:sp>
          <p:nvSpPr>
            <p:cNvPr id="40" name="Oval 39">
              <a:extLst>
                <a:ext uri="{FF2B5EF4-FFF2-40B4-BE49-F238E27FC236}">
                  <a16:creationId xmlns:a16="http://schemas.microsoft.com/office/drawing/2014/main" id="{229B2E72-65E3-4AE9-EF96-A8F1E4EDCD1D}"/>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1" name="Graphic 40" descr="Lock with solid fill">
              <a:extLst>
                <a:ext uri="{FF2B5EF4-FFF2-40B4-BE49-F238E27FC236}">
                  <a16:creationId xmlns:a16="http://schemas.microsoft.com/office/drawing/2014/main" id="{5BEEEA3E-DD4D-0414-89A1-6C94F05FC89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42" name="Group 41">
            <a:extLst>
              <a:ext uri="{FF2B5EF4-FFF2-40B4-BE49-F238E27FC236}">
                <a16:creationId xmlns:a16="http://schemas.microsoft.com/office/drawing/2014/main" id="{4D17A72A-C017-6596-04BC-D7A4F77A4B12}"/>
              </a:ext>
            </a:extLst>
          </p:cNvPr>
          <p:cNvGrpSpPr/>
          <p:nvPr/>
        </p:nvGrpSpPr>
        <p:grpSpPr>
          <a:xfrm>
            <a:off x="8064139" y="2017108"/>
            <a:ext cx="1517279" cy="1442046"/>
            <a:chOff x="1486678" y="562946"/>
            <a:chExt cx="1800808" cy="1660849"/>
          </a:xfrm>
        </p:grpSpPr>
        <p:sp>
          <p:nvSpPr>
            <p:cNvPr id="43" name="Oval 42">
              <a:extLst>
                <a:ext uri="{FF2B5EF4-FFF2-40B4-BE49-F238E27FC236}">
                  <a16:creationId xmlns:a16="http://schemas.microsoft.com/office/drawing/2014/main" id="{A08B98A5-6F2C-1E7E-A1B4-F457CCD1F37B}"/>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6" name="Oval 45">
            <a:extLst>
              <a:ext uri="{FF2B5EF4-FFF2-40B4-BE49-F238E27FC236}">
                <a16:creationId xmlns:a16="http://schemas.microsoft.com/office/drawing/2014/main" id="{E5C960FB-8013-5A48-2093-1BCA929C0897}"/>
              </a:ext>
            </a:extLst>
          </p:cNvPr>
          <p:cNvSpPr/>
          <p:nvPr/>
        </p:nvSpPr>
        <p:spPr>
          <a:xfrm>
            <a:off x="656665" y="1905463"/>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dirty="0">
                <a:latin typeface="Helvetica" panose="020B0604020202020204" pitchFamily="34" charset="0"/>
                <a:cs typeface="Helvetica" panose="020B0604020202020204" pitchFamily="34" charset="0"/>
              </a:rPr>
              <a:t>Tip 1</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7210023" y="3722681"/>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25590" y="522957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4" name="Group 53">
            <a:extLst>
              <a:ext uri="{FF2B5EF4-FFF2-40B4-BE49-F238E27FC236}">
                <a16:creationId xmlns:a16="http://schemas.microsoft.com/office/drawing/2014/main" id="{69462081-E347-3D62-73AA-F6A077F67ED9}"/>
              </a:ext>
            </a:extLst>
          </p:cNvPr>
          <p:cNvGrpSpPr/>
          <p:nvPr/>
        </p:nvGrpSpPr>
        <p:grpSpPr>
          <a:xfrm>
            <a:off x="3136932" y="1978085"/>
            <a:ext cx="1517279" cy="1442046"/>
            <a:chOff x="1486678" y="562946"/>
            <a:chExt cx="1800808" cy="1660849"/>
          </a:xfrm>
        </p:grpSpPr>
        <p:sp>
          <p:nvSpPr>
            <p:cNvPr id="55" name="Oval 54">
              <a:extLst>
                <a:ext uri="{FF2B5EF4-FFF2-40B4-BE49-F238E27FC236}">
                  <a16:creationId xmlns:a16="http://schemas.microsoft.com/office/drawing/2014/main" id="{C8C5AC1F-0D5E-BCAE-AFB1-345FE21CD312}"/>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6" name="Graphic 55" descr="Lock with solid fill">
              <a:extLst>
                <a:ext uri="{FF2B5EF4-FFF2-40B4-BE49-F238E27FC236}">
                  <a16:creationId xmlns:a16="http://schemas.microsoft.com/office/drawing/2014/main" id="{DE50465E-4F07-2204-0B5D-EDBB3A17E9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7" name="Group 56">
            <a:extLst>
              <a:ext uri="{FF2B5EF4-FFF2-40B4-BE49-F238E27FC236}">
                <a16:creationId xmlns:a16="http://schemas.microsoft.com/office/drawing/2014/main" id="{F7A13876-7314-3193-30ED-19FC0230CCF5}"/>
              </a:ext>
            </a:extLst>
          </p:cNvPr>
          <p:cNvGrpSpPr/>
          <p:nvPr/>
        </p:nvGrpSpPr>
        <p:grpSpPr>
          <a:xfrm>
            <a:off x="6026383" y="5289236"/>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70826" y="518779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463135" y="3590681"/>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grpSp>
        <p:nvGrpSpPr>
          <p:cNvPr id="18" name="Group 17">
            <a:extLst>
              <a:ext uri="{FF2B5EF4-FFF2-40B4-BE49-F238E27FC236}">
                <a16:creationId xmlns:a16="http://schemas.microsoft.com/office/drawing/2014/main" id="{4AFC66CD-9B58-6C99-157F-9284CBA01E67}"/>
              </a:ext>
            </a:extLst>
          </p:cNvPr>
          <p:cNvGrpSpPr/>
          <p:nvPr/>
        </p:nvGrpSpPr>
        <p:grpSpPr>
          <a:xfrm rot="5400000">
            <a:off x="8858616" y="2772800"/>
            <a:ext cx="4645687" cy="383261"/>
            <a:chOff x="1088638" y="1775356"/>
            <a:chExt cx="9640960" cy="357811"/>
          </a:xfrm>
        </p:grpSpPr>
        <p:sp>
          <p:nvSpPr>
            <p:cNvPr id="6" name="Rectangle 5">
              <a:extLst>
                <a:ext uri="{FF2B5EF4-FFF2-40B4-BE49-F238E27FC236}">
                  <a16:creationId xmlns:a16="http://schemas.microsoft.com/office/drawing/2014/main" id="{CBA22EDD-4CB7-CCF5-DAB9-34872028BA1F}"/>
                </a:ext>
              </a:extLst>
            </p:cNvPr>
            <p:cNvSpPr/>
            <p:nvPr/>
          </p:nvSpPr>
          <p:spPr>
            <a:xfrm>
              <a:off x="1088638" y="1775356"/>
              <a:ext cx="964096" cy="357809"/>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E09F473-F274-559E-34F1-EBD25D7A8F21}"/>
                </a:ext>
              </a:extLst>
            </p:cNvPr>
            <p:cNvSpPr/>
            <p:nvPr/>
          </p:nvSpPr>
          <p:spPr>
            <a:xfrm>
              <a:off x="2052734" y="1775356"/>
              <a:ext cx="964096" cy="357809"/>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21970BF-831C-E01A-A0B7-2B903F5AD439}"/>
                </a:ext>
              </a:extLst>
            </p:cNvPr>
            <p:cNvSpPr/>
            <p:nvPr/>
          </p:nvSpPr>
          <p:spPr>
            <a:xfrm>
              <a:off x="3016830" y="1775356"/>
              <a:ext cx="964096" cy="35780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a:off x="3980926" y="1775356"/>
              <a:ext cx="964096" cy="35780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a:off x="4945022" y="1775356"/>
              <a:ext cx="964096" cy="35780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a:off x="5909118" y="1775356"/>
              <a:ext cx="964096" cy="35780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a:off x="6873214" y="1775358"/>
              <a:ext cx="964097" cy="35780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a:off x="7837310" y="1775356"/>
              <a:ext cx="964096" cy="35780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a:off x="8801406" y="1775356"/>
              <a:ext cx="964096" cy="35780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a:off x="9765502" y="1775356"/>
              <a:ext cx="964096" cy="35780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DB82CA7-4CFC-6C0D-653D-BF8BDB523C4F}"/>
              </a:ext>
            </a:extLst>
          </p:cNvPr>
          <p:cNvSpPr txBox="1"/>
          <p:nvPr/>
        </p:nvSpPr>
        <p:spPr>
          <a:xfrm>
            <a:off x="220102" y="1015274"/>
            <a:ext cx="2273028" cy="646331"/>
          </a:xfrm>
          <a:prstGeom prst="rect">
            <a:avLst/>
          </a:prstGeom>
          <a:solidFill>
            <a:schemeClr val="bg1"/>
          </a:solidFill>
          <a:ln>
            <a:solidFill>
              <a:schemeClr val="dk1"/>
            </a:solidFill>
          </a:ln>
        </p:spPr>
        <p:txBody>
          <a:bodyPr wrap="square" rtlCol="0">
            <a:spAutoFit/>
          </a:bodyPr>
          <a:lstStyle/>
          <a:p>
            <a:pPr algn="ctr"/>
            <a:r>
              <a:rPr lang="en-GB" dirty="0"/>
              <a:t>Select each tip as they become available </a:t>
            </a:r>
          </a:p>
        </p:txBody>
      </p:sp>
      <p:sp>
        <p:nvSpPr>
          <p:cNvPr id="27" name="TextBox 26">
            <a:extLst>
              <a:ext uri="{FF2B5EF4-FFF2-40B4-BE49-F238E27FC236}">
                <a16:creationId xmlns:a16="http://schemas.microsoft.com/office/drawing/2014/main" id="{03807F68-90ED-C34A-DFE9-EEF4767451BA}"/>
              </a:ext>
            </a:extLst>
          </p:cNvPr>
          <p:cNvSpPr txBox="1"/>
          <p:nvPr/>
        </p:nvSpPr>
        <p:spPr>
          <a:xfrm>
            <a:off x="9159441" y="3860148"/>
            <a:ext cx="1600367" cy="1754326"/>
          </a:xfrm>
          <a:prstGeom prst="rect">
            <a:avLst/>
          </a:prstGeom>
          <a:solidFill>
            <a:schemeClr val="bg1"/>
          </a:solidFill>
          <a:ln>
            <a:solidFill>
              <a:schemeClr val="dk1"/>
            </a:solidFill>
          </a:ln>
        </p:spPr>
        <p:txBody>
          <a:bodyPr wrap="square" rtlCol="0">
            <a:spAutoFit/>
          </a:bodyPr>
          <a:lstStyle/>
          <a:p>
            <a:pPr algn="ctr"/>
            <a:r>
              <a:rPr lang="en-GB" dirty="0"/>
              <a:t>Watch the carbon counter reduce as the game progresses!</a:t>
            </a:r>
          </a:p>
        </p:txBody>
      </p:sp>
      <p:pic>
        <p:nvPicPr>
          <p:cNvPr id="28" name="Graphic 27" descr="Lock with solid fill">
            <a:extLst>
              <a:ext uri="{FF2B5EF4-FFF2-40B4-BE49-F238E27FC236}">
                <a16:creationId xmlns:a16="http://schemas.microsoft.com/office/drawing/2014/main" id="{459712D5-795C-0537-BC85-0EF06A1A612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4674" y="1993932"/>
            <a:ext cx="1086204" cy="1119341"/>
          </a:xfrm>
          <a:prstGeom prst="rect">
            <a:avLst/>
          </a:prstGeom>
        </p:spPr>
      </p:pic>
    </p:spTree>
    <p:extLst>
      <p:ext uri="{BB962C8B-B14F-4D97-AF65-F5344CB8AC3E}">
        <p14:creationId xmlns:p14="http://schemas.microsoft.com/office/powerpoint/2010/main" val="33782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746B-468D-95EA-CADF-3154EAD73C49}"/>
              </a:ext>
            </a:extLst>
          </p:cNvPr>
          <p:cNvSpPr>
            <a:spLocks noGrp="1"/>
          </p:cNvSpPr>
          <p:nvPr>
            <p:ph type="title"/>
          </p:nvPr>
        </p:nvSpPr>
        <p:spPr/>
        <p:txBody>
          <a:bodyPr/>
          <a:lstStyle/>
          <a:p>
            <a:r>
              <a:rPr lang="en-GB" b="1" dirty="0">
                <a:latin typeface="Helvetica" panose="020B0604020202020204" pitchFamily="34" charset="0"/>
                <a:cs typeface="Helvetica" panose="020B0604020202020204" pitchFamily="34" charset="0"/>
              </a:rPr>
              <a:t>Tip 1: Images</a:t>
            </a:r>
          </a:p>
        </p:txBody>
      </p:sp>
      <p:sp>
        <p:nvSpPr>
          <p:cNvPr id="3" name="Content Placeholder 2">
            <a:extLst>
              <a:ext uri="{FF2B5EF4-FFF2-40B4-BE49-F238E27FC236}">
                <a16:creationId xmlns:a16="http://schemas.microsoft.com/office/drawing/2014/main" id="{AACF47CF-2750-6E49-15A3-2BDB54E5896E}"/>
              </a:ext>
            </a:extLst>
          </p:cNvPr>
          <p:cNvSpPr>
            <a:spLocks noGrp="1"/>
          </p:cNvSpPr>
          <p:nvPr>
            <p:ph idx="1"/>
          </p:nvPr>
        </p:nvSpPr>
        <p:spPr>
          <a:xfrm>
            <a:off x="425355" y="1741341"/>
            <a:ext cx="11341290" cy="5199797"/>
          </a:xfrm>
        </p:spPr>
        <p:txBody>
          <a:bodyPr/>
          <a:lstStyle/>
          <a:p>
            <a:pPr marL="0" indent="0">
              <a:buNone/>
            </a:pPr>
            <a:r>
              <a:rPr lang="en-GB" dirty="0">
                <a:solidFill>
                  <a:srgbClr val="000000"/>
                </a:solidFill>
                <a:latin typeface="Helvetica" panose="020B0604020202020204" pitchFamily="34" charset="0"/>
                <a:cs typeface="Helvetica" panose="020B0604020202020204" pitchFamily="34" charset="0"/>
              </a:rPr>
              <a:t>I</a:t>
            </a:r>
            <a:r>
              <a:rPr lang="en-GB" b="0" i="0" dirty="0">
                <a:solidFill>
                  <a:srgbClr val="000000"/>
                </a:solidFill>
                <a:effectLst/>
                <a:latin typeface="Helvetica" panose="020B0604020202020204" pitchFamily="34" charset="0"/>
                <a:cs typeface="Helvetica" panose="020B0604020202020204" pitchFamily="34" charset="0"/>
              </a:rPr>
              <a:t>mages tend to be responsible for the largest over-the-wire transfer rates. </a:t>
            </a:r>
            <a:r>
              <a:rPr lang="en-GB" i="0" dirty="0">
                <a:solidFill>
                  <a:srgbClr val="000000"/>
                </a:solidFill>
                <a:effectLst/>
                <a:latin typeface="Helvetica" panose="020B0604020202020204" pitchFamily="34" charset="0"/>
                <a:cs typeface="Helvetica" panose="020B0604020202020204" pitchFamily="34" charset="0"/>
              </a:rPr>
              <a:t>So doing all you can to reduce them, their size, and loading will be beneficial for sustainability!</a:t>
            </a:r>
          </a:p>
          <a:p>
            <a:pPr marL="0" indent="0">
              <a:buNone/>
            </a:pPr>
            <a:endParaRPr lang="en-GB" b="1" dirty="0">
              <a:solidFill>
                <a:srgbClr val="000000"/>
              </a:solidFill>
              <a:latin typeface="Helvetica" panose="020B0604020202020204" pitchFamily="34" charset="0"/>
              <a:cs typeface="Helvetica" panose="020B0604020202020204" pitchFamily="34" charset="0"/>
            </a:endParaRPr>
          </a:p>
          <a:p>
            <a:pPr marL="0" indent="0">
              <a:buNone/>
            </a:pPr>
            <a:r>
              <a:rPr lang="en-GB" b="1" dirty="0">
                <a:solidFill>
                  <a:srgbClr val="000000"/>
                </a:solidFill>
                <a:latin typeface="Helvetica" panose="020B0604020202020204" pitchFamily="34" charset="0"/>
                <a:cs typeface="Helvetica" panose="020B0604020202020204" pitchFamily="34" charset="0"/>
              </a:rPr>
              <a:t>What you can do:</a:t>
            </a:r>
          </a:p>
          <a:p>
            <a:r>
              <a:rPr lang="en-GB" dirty="0">
                <a:solidFill>
                  <a:srgbClr val="000000"/>
                </a:solidFill>
                <a:latin typeface="Helvetica" panose="020B0604020202020204" pitchFamily="34" charset="0"/>
                <a:cs typeface="Helvetica" panose="020B0604020202020204" pitchFamily="34" charset="0"/>
              </a:rPr>
              <a:t>Assess the need for images, remove any that you can.</a:t>
            </a:r>
          </a:p>
          <a:p>
            <a:r>
              <a:rPr lang="en-GB" dirty="0">
                <a:solidFill>
                  <a:srgbClr val="000000"/>
                </a:solidFill>
                <a:latin typeface="Helvetica" panose="020B0604020202020204" pitchFamily="34" charset="0"/>
                <a:cs typeface="Helvetica" panose="020B0604020202020204" pitchFamily="34" charset="0"/>
              </a:rPr>
              <a:t>Compress those you can’t remove. This reduces the size but not the quality of the image.</a:t>
            </a:r>
          </a:p>
          <a:p>
            <a:pPr lvl="1"/>
            <a:r>
              <a:rPr lang="en-GB" b="1" dirty="0">
                <a:solidFill>
                  <a:srgbClr val="000000"/>
                </a:solidFill>
                <a:latin typeface="Helvetica" panose="020B0604020202020204" pitchFamily="34" charset="0"/>
                <a:cs typeface="Helvetica" panose="020B0604020202020204" pitchFamily="34" charset="0"/>
              </a:rPr>
              <a:t>There are a range of free image compression sites available online.</a:t>
            </a:r>
          </a:p>
          <a:p>
            <a:endParaRPr lang="en-GB" b="1" dirty="0">
              <a:latin typeface="Helvetica" panose="020B0604020202020204" pitchFamily="34" charset="0"/>
              <a:cs typeface="Helvetica" panose="020B0604020202020204" pitchFamily="34" charset="0"/>
            </a:endParaRPr>
          </a:p>
        </p:txBody>
      </p:sp>
      <p:sp>
        <p:nvSpPr>
          <p:cNvPr id="5" name="Rectangle: Rounded Corners 4">
            <a:extLst>
              <a:ext uri="{FF2B5EF4-FFF2-40B4-BE49-F238E27FC236}">
                <a16:creationId xmlns:a16="http://schemas.microsoft.com/office/drawing/2014/main" id="{05E4E5BD-0B4D-CB76-7622-35051DABD197}"/>
              </a:ext>
            </a:extLst>
          </p:cNvPr>
          <p:cNvSpPr/>
          <p:nvPr/>
        </p:nvSpPr>
        <p:spPr>
          <a:xfrm>
            <a:off x="211015" y="1690688"/>
            <a:ext cx="11555630" cy="493133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r>
              <a:rPr lang="en-GB" sz="2800" b="1" dirty="0">
                <a:latin typeface="Helvetica" panose="020B0604020202020204" pitchFamily="34" charset="0"/>
                <a:cs typeface="Helvetica" panose="020B0604020202020204" pitchFamily="34" charset="0"/>
              </a:rPr>
              <a:t>Question time</a:t>
            </a:r>
          </a:p>
          <a:p>
            <a:pPr algn="ctr"/>
            <a:r>
              <a:rPr lang="en-GB" sz="2800" dirty="0">
                <a:latin typeface="Helvetica" panose="020B0604020202020204" pitchFamily="34" charset="0"/>
                <a:cs typeface="Helvetica" panose="020B0604020202020204" pitchFamily="34" charset="0"/>
              </a:rPr>
              <a:t>Which image below is the original and which is compressed?</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pic>
        <p:nvPicPr>
          <p:cNvPr id="7" name="Picture 6" descr="A person holding a circuit board">
            <a:extLst>
              <a:ext uri="{FF2B5EF4-FFF2-40B4-BE49-F238E27FC236}">
                <a16:creationId xmlns:a16="http://schemas.microsoft.com/office/drawing/2014/main" id="{5C71D858-B9CB-41A4-9AAA-289DC96510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0634" y="3042640"/>
            <a:ext cx="4910598" cy="3273732"/>
          </a:xfrm>
          <a:prstGeom prst="rect">
            <a:avLst/>
          </a:prstGeom>
        </p:spPr>
      </p:pic>
      <p:pic>
        <p:nvPicPr>
          <p:cNvPr id="9" name="Picture 8" descr="A person holding a circuit board">
            <a:extLst>
              <a:ext uri="{FF2B5EF4-FFF2-40B4-BE49-F238E27FC236}">
                <a16:creationId xmlns:a16="http://schemas.microsoft.com/office/drawing/2014/main" id="{E53B9FAE-1C6F-E7E9-71F4-9B47D16A2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695" y="3042639"/>
            <a:ext cx="4910599" cy="3273733"/>
          </a:xfrm>
          <a:prstGeom prst="rect">
            <a:avLst/>
          </a:prstGeom>
        </p:spPr>
      </p:pic>
      <p:sp>
        <p:nvSpPr>
          <p:cNvPr id="10" name="TextBox 9">
            <a:extLst>
              <a:ext uri="{FF2B5EF4-FFF2-40B4-BE49-F238E27FC236}">
                <a16:creationId xmlns:a16="http://schemas.microsoft.com/office/drawing/2014/main" id="{F6EF58FF-4107-403F-79F7-BE13DA46EE18}"/>
              </a:ext>
            </a:extLst>
          </p:cNvPr>
          <p:cNvSpPr txBox="1"/>
          <p:nvPr/>
        </p:nvSpPr>
        <p:spPr>
          <a:xfrm>
            <a:off x="7414785" y="3879575"/>
            <a:ext cx="2273028" cy="461665"/>
          </a:xfrm>
          <a:prstGeom prst="rect">
            <a:avLst/>
          </a:prstGeom>
          <a:solidFill>
            <a:schemeClr val="bg1"/>
          </a:solidFill>
          <a:ln>
            <a:solidFill>
              <a:schemeClr val="dk1"/>
            </a:solidFill>
          </a:ln>
        </p:spPr>
        <p:txBody>
          <a:bodyPr wrap="square" rtlCol="0">
            <a:spAutoFit/>
          </a:bodyPr>
          <a:lstStyle/>
          <a:p>
            <a:pPr algn="ctr"/>
            <a:r>
              <a:rPr lang="en-GB" sz="2400" dirty="0">
                <a:latin typeface="Stencil" panose="040409050D0802020404" pitchFamily="82" charset="0"/>
              </a:rPr>
              <a:t>ORIGINAL</a:t>
            </a:r>
          </a:p>
        </p:txBody>
      </p:sp>
      <p:sp>
        <p:nvSpPr>
          <p:cNvPr id="11" name="TextBox 10">
            <a:extLst>
              <a:ext uri="{FF2B5EF4-FFF2-40B4-BE49-F238E27FC236}">
                <a16:creationId xmlns:a16="http://schemas.microsoft.com/office/drawing/2014/main" id="{667DDF20-C362-B4BD-9455-49AD575087AF}"/>
              </a:ext>
            </a:extLst>
          </p:cNvPr>
          <p:cNvSpPr txBox="1"/>
          <p:nvPr/>
        </p:nvSpPr>
        <p:spPr>
          <a:xfrm>
            <a:off x="2267128" y="3815361"/>
            <a:ext cx="2273028" cy="461665"/>
          </a:xfrm>
          <a:prstGeom prst="rect">
            <a:avLst/>
          </a:prstGeom>
          <a:solidFill>
            <a:schemeClr val="bg1"/>
          </a:solidFill>
          <a:ln>
            <a:solidFill>
              <a:schemeClr val="dk1"/>
            </a:solidFill>
          </a:ln>
        </p:spPr>
        <p:txBody>
          <a:bodyPr wrap="square" rtlCol="0">
            <a:spAutoFit/>
          </a:bodyPr>
          <a:lstStyle/>
          <a:p>
            <a:pPr algn="ctr"/>
            <a:r>
              <a:rPr lang="en-GB" sz="2400" dirty="0">
                <a:latin typeface="Stencil" panose="040409050D0802020404" pitchFamily="82" charset="0"/>
              </a:rPr>
              <a:t>Compressed</a:t>
            </a:r>
          </a:p>
        </p:txBody>
      </p:sp>
    </p:spTree>
    <p:extLst>
      <p:ext uri="{BB962C8B-B14F-4D97-AF65-F5344CB8AC3E}">
        <p14:creationId xmlns:p14="http://schemas.microsoft.com/office/powerpoint/2010/main" val="63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11" name="Group 10">
            <a:extLst>
              <a:ext uri="{FF2B5EF4-FFF2-40B4-BE49-F238E27FC236}">
                <a16:creationId xmlns:a16="http://schemas.microsoft.com/office/drawing/2014/main" id="{3D514C51-9160-8D86-DE54-C0F88582D7D4}"/>
              </a:ext>
            </a:extLst>
          </p:cNvPr>
          <p:cNvGrpSpPr/>
          <p:nvPr/>
        </p:nvGrpSpPr>
        <p:grpSpPr>
          <a:xfrm>
            <a:off x="5520619" y="1949976"/>
            <a:ext cx="1517279" cy="1442046"/>
            <a:chOff x="1486678" y="562946"/>
            <a:chExt cx="1800808" cy="1660849"/>
          </a:xfrm>
        </p:grpSpPr>
        <p:sp>
          <p:nvSpPr>
            <p:cNvPr id="40" name="Oval 39">
              <a:extLst>
                <a:ext uri="{FF2B5EF4-FFF2-40B4-BE49-F238E27FC236}">
                  <a16:creationId xmlns:a16="http://schemas.microsoft.com/office/drawing/2014/main" id="{229B2E72-65E3-4AE9-EF96-A8F1E4EDCD1D}"/>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1" name="Graphic 40" descr="Lock with solid fill">
              <a:extLst>
                <a:ext uri="{FF2B5EF4-FFF2-40B4-BE49-F238E27FC236}">
                  <a16:creationId xmlns:a16="http://schemas.microsoft.com/office/drawing/2014/main" id="{5BEEEA3E-DD4D-0414-89A1-6C94F05FC89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42" name="Group 41">
            <a:extLst>
              <a:ext uri="{FF2B5EF4-FFF2-40B4-BE49-F238E27FC236}">
                <a16:creationId xmlns:a16="http://schemas.microsoft.com/office/drawing/2014/main" id="{4D17A72A-C017-6596-04BC-D7A4F77A4B12}"/>
              </a:ext>
            </a:extLst>
          </p:cNvPr>
          <p:cNvGrpSpPr/>
          <p:nvPr/>
        </p:nvGrpSpPr>
        <p:grpSpPr>
          <a:xfrm>
            <a:off x="7924272" y="1921051"/>
            <a:ext cx="1517279" cy="1442046"/>
            <a:chOff x="1486678" y="562946"/>
            <a:chExt cx="1800808" cy="1660849"/>
          </a:xfrm>
        </p:grpSpPr>
        <p:sp>
          <p:nvSpPr>
            <p:cNvPr id="43" name="Oval 42">
              <a:extLst>
                <a:ext uri="{FF2B5EF4-FFF2-40B4-BE49-F238E27FC236}">
                  <a16:creationId xmlns:a16="http://schemas.microsoft.com/office/drawing/2014/main" id="{A08B98A5-6F2C-1E7E-A1B4-F457CCD1F37B}"/>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53546" y="2011123"/>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2: </a:t>
            </a:r>
            <a:r>
              <a:rPr lang="en-GB" sz="1400" b="1" dirty="0">
                <a:latin typeface="Helvetica" panose="020B0604020202020204" pitchFamily="34" charset="0"/>
                <a:cs typeface="Helvetica" panose="020B0604020202020204" pitchFamily="34" charset="0"/>
              </a:rPr>
              <a:t>Language</a:t>
            </a:r>
            <a:endParaRPr lang="en-GB" sz="2000" b="1" dirty="0">
              <a:latin typeface="Helvetica" panose="020B0604020202020204" pitchFamily="34" charset="0"/>
              <a:cs typeface="Helvetica" panose="020B0604020202020204" pitchFamily="34" charset="0"/>
            </a:endParaRPr>
          </a:p>
        </p:txBody>
      </p:sp>
      <p:pic>
        <p:nvPicPr>
          <p:cNvPr id="56" name="Graphic 55" descr="Lock with solid fill">
            <a:extLst>
              <a:ext uri="{FF2B5EF4-FFF2-40B4-BE49-F238E27FC236}">
                <a16:creationId xmlns:a16="http://schemas.microsoft.com/office/drawing/2014/main" id="{DE50465E-4F07-2204-0B5D-EDBB3A17E9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5335" y="2118122"/>
            <a:ext cx="1086204" cy="1119341"/>
          </a:xfrm>
          <a:prstGeom prst="rect">
            <a:avLst/>
          </a:prstGeom>
        </p:spPr>
      </p:pic>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190442" y="3589604"/>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6" name="Rectangle 5">
            <a:extLst>
              <a:ext uri="{FF2B5EF4-FFF2-40B4-BE49-F238E27FC236}">
                <a16:creationId xmlns:a16="http://schemas.microsoft.com/office/drawing/2014/main" id="{CBA22EDD-4CB7-CCF5-DAB9-34872028BA1F}"/>
              </a:ext>
            </a:extLst>
          </p:cNvPr>
          <p:cNvSpPr/>
          <p:nvPr/>
        </p:nvSpPr>
        <p:spPr>
          <a:xfrm rot="5400000">
            <a:off x="10949176" y="682242"/>
            <a:ext cx="464569" cy="383259"/>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E09F473-F274-559E-34F1-EBD25D7A8F21}"/>
              </a:ext>
            </a:extLst>
          </p:cNvPr>
          <p:cNvSpPr/>
          <p:nvPr/>
        </p:nvSpPr>
        <p:spPr>
          <a:xfrm rot="5400000">
            <a:off x="10949176" y="1146811"/>
            <a:ext cx="464569" cy="383259"/>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21970BF-831C-E01A-A0B7-2B903F5AD439}"/>
              </a:ext>
            </a:extLst>
          </p:cNvPr>
          <p:cNvSpPr/>
          <p:nvPr/>
        </p:nvSpPr>
        <p:spPr>
          <a:xfrm rot="5400000">
            <a:off x="10949176" y="1611379"/>
            <a:ext cx="464569" cy="38325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rot="5400000">
            <a:off x="10949176" y="2075948"/>
            <a:ext cx="464569" cy="38325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25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ACF4-220F-D0F5-0CE0-EEB3595AF20A}"/>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Original context/background</a:t>
            </a:r>
          </a:p>
        </p:txBody>
      </p:sp>
      <p:sp>
        <p:nvSpPr>
          <p:cNvPr id="3" name="Content Placeholder 2">
            <a:extLst>
              <a:ext uri="{FF2B5EF4-FFF2-40B4-BE49-F238E27FC236}">
                <a16:creationId xmlns:a16="http://schemas.microsoft.com/office/drawing/2014/main" id="{F297926C-C9CE-DE3B-3D68-B70AA88DA89B}"/>
              </a:ext>
            </a:extLst>
          </p:cNvPr>
          <p:cNvSpPr>
            <a:spLocks noGrp="1"/>
          </p:cNvSpPr>
          <p:nvPr>
            <p:ph idx="1"/>
          </p:nvPr>
        </p:nvSpPr>
        <p:spPr/>
        <p:txBody>
          <a:bodyPr>
            <a:norm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My role: online learning</a:t>
            </a:r>
          </a:p>
          <a:p>
            <a:r>
              <a:rPr lang="en-US" sz="3200" dirty="0">
                <a:latin typeface="Helvetica Neue" panose="02000503000000020004" pitchFamily="2" charset="0"/>
                <a:ea typeface="Helvetica Neue" panose="02000503000000020004" pitchFamily="2" charset="0"/>
                <a:cs typeface="Helvetica Neue" panose="02000503000000020004" pitchFamily="2" charset="0"/>
              </a:rPr>
              <a:t>Social justice area = climate justice</a:t>
            </a:r>
          </a:p>
          <a:p>
            <a:pPr lvl="1"/>
            <a:r>
              <a:rPr lang="en-US" sz="2800" dirty="0">
                <a:latin typeface="Helvetica Neue" panose="02000503000000020004" pitchFamily="2" charset="0"/>
                <a:ea typeface="Helvetica Neue" panose="02000503000000020004" pitchFamily="2" charset="0"/>
                <a:cs typeface="Helvetica Neue" panose="02000503000000020004" pitchFamily="2" charset="0"/>
              </a:rPr>
              <a:t>digital sustainability for </a:t>
            </a:r>
            <a:r>
              <a:rPr lang="en-US" sz="2800" dirty="0" err="1">
                <a:latin typeface="Helvetica Neue" panose="02000503000000020004" pitchFamily="2" charset="0"/>
                <a:ea typeface="Helvetica Neue" panose="02000503000000020004" pitchFamily="2" charset="0"/>
                <a:cs typeface="Helvetica Neue" panose="02000503000000020004" pitchFamily="2" charset="0"/>
              </a:rPr>
              <a:t>elearning</a:t>
            </a:r>
            <a:r>
              <a:rPr lang="en-US" sz="2800" dirty="0">
                <a:latin typeface="Helvetica Neue" panose="02000503000000020004" pitchFamily="2" charset="0"/>
                <a:ea typeface="Helvetica Neue" panose="02000503000000020004" pitchFamily="2" charset="0"/>
                <a:cs typeface="Helvetica Neue" panose="02000503000000020004" pitchFamily="2" charset="0"/>
              </a:rPr>
              <a:t> content and sites</a:t>
            </a:r>
          </a:p>
        </p:txBody>
      </p:sp>
    </p:spTree>
    <p:extLst>
      <p:ext uri="{BB962C8B-B14F-4D97-AF65-F5344CB8AC3E}">
        <p14:creationId xmlns:p14="http://schemas.microsoft.com/office/powerpoint/2010/main" val="55075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Rationale for selecting topic </a:t>
            </a:r>
          </a:p>
        </p:txBody>
      </p:sp>
      <p:sp>
        <p:nvSpPr>
          <p:cNvPr id="3" name="Content Placeholder 2">
            <a:extLst>
              <a:ext uri="{FF2B5EF4-FFF2-40B4-BE49-F238E27FC236}">
                <a16:creationId xmlns:a16="http://schemas.microsoft.com/office/drawing/2014/main" id="{A2B53321-9C35-B79B-1666-33A913BB2544}"/>
              </a:ext>
            </a:extLst>
          </p:cNvPr>
          <p:cNvSpPr>
            <a:spLocks noGrp="1"/>
          </p:cNvSpPr>
          <p:nvPr>
            <p:ph idx="1"/>
          </p:nvPr>
        </p:nvSpPr>
        <p:spPr/>
        <p:txBody>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Why is this important: </a:t>
            </a:r>
          </a:p>
          <a:p>
            <a:pPr marL="0" indent="0">
              <a:buNone/>
            </a:pPr>
            <a:endParaRPr lang="en-US" dirty="0"/>
          </a:p>
        </p:txBody>
      </p:sp>
      <p:pic>
        <p:nvPicPr>
          <p:cNvPr id="5" name="Graphic 4" descr="Aeroplane with solid fill">
            <a:extLst>
              <a:ext uri="{FF2B5EF4-FFF2-40B4-BE49-F238E27FC236}">
                <a16:creationId xmlns:a16="http://schemas.microsoft.com/office/drawing/2014/main" id="{9D8AFD2B-2023-6084-D20C-E51B4E7B2A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8977" y="2728281"/>
            <a:ext cx="1996966" cy="1996966"/>
          </a:xfrm>
          <a:prstGeom prst="rect">
            <a:avLst/>
          </a:prstGeom>
        </p:spPr>
      </p:pic>
      <p:pic>
        <p:nvPicPr>
          <p:cNvPr id="15" name="Graphic 14" descr="Laptop with solid fill">
            <a:extLst>
              <a:ext uri="{FF2B5EF4-FFF2-40B4-BE49-F238E27FC236}">
                <a16:creationId xmlns:a16="http://schemas.microsoft.com/office/drawing/2014/main" id="{BDF37A37-80A0-89D7-95F1-667C35065F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0974" y="2632367"/>
            <a:ext cx="2406595" cy="2406595"/>
          </a:xfrm>
          <a:prstGeom prst="rect">
            <a:avLst/>
          </a:prstGeom>
        </p:spPr>
      </p:pic>
      <p:sp>
        <p:nvSpPr>
          <p:cNvPr id="17" name="Rectangle 16">
            <a:extLst>
              <a:ext uri="{FF2B5EF4-FFF2-40B4-BE49-F238E27FC236}">
                <a16:creationId xmlns:a16="http://schemas.microsoft.com/office/drawing/2014/main" id="{902A672B-1077-CC84-7B79-A73C83C98BAC}"/>
              </a:ext>
            </a:extLst>
          </p:cNvPr>
          <p:cNvSpPr/>
          <p:nvPr/>
        </p:nvSpPr>
        <p:spPr>
          <a:xfrm>
            <a:off x="5368890" y="3196313"/>
            <a:ext cx="1221096" cy="1200329"/>
          </a:xfrm>
          <a:prstGeom prst="rect">
            <a:avLst/>
          </a:prstGeom>
          <a:noFill/>
        </p:spPr>
        <p:txBody>
          <a:bodyPr wrap="square" lIns="91440" tIns="45720" rIns="91440" bIns="45720">
            <a:spAutoFit/>
          </a:bodyPr>
          <a:lstStyle/>
          <a:p>
            <a:pPr algn="ctr"/>
            <a:r>
              <a:rPr lang="en-GB" sz="7200" b="0" cap="none" spc="0" dirty="0">
                <a:ln w="0"/>
                <a:solidFill>
                  <a:schemeClr val="tx1"/>
                </a:solidFill>
                <a:effectLst>
                  <a:outerShdw blurRad="38100" dist="19050" dir="2700000" algn="tl" rotWithShape="0">
                    <a:schemeClr val="dk1">
                      <a:alpha val="40000"/>
                    </a:schemeClr>
                  </a:outerShdw>
                </a:effectLst>
              </a:rPr>
              <a:t>&gt;</a:t>
            </a:r>
          </a:p>
        </p:txBody>
      </p:sp>
      <p:pic>
        <p:nvPicPr>
          <p:cNvPr id="18" name="Picture 17">
            <a:extLst>
              <a:ext uri="{FF2B5EF4-FFF2-40B4-BE49-F238E27FC236}">
                <a16:creationId xmlns:a16="http://schemas.microsoft.com/office/drawing/2014/main" id="{063EC160-28EE-E75A-A6D6-1F52B2FCC3B6}"/>
              </a:ext>
            </a:extLst>
          </p:cNvPr>
          <p:cNvPicPr>
            <a:picLocks noChangeAspect="1"/>
          </p:cNvPicPr>
          <p:nvPr/>
        </p:nvPicPr>
        <p:blipFill>
          <a:blip r:embed="rId7"/>
          <a:stretch>
            <a:fillRect/>
          </a:stretch>
        </p:blipFill>
        <p:spPr>
          <a:xfrm>
            <a:off x="2209800" y="2293856"/>
            <a:ext cx="7772400" cy="4026243"/>
          </a:xfrm>
          <a:prstGeom prst="rect">
            <a:avLst/>
          </a:prstGeom>
        </p:spPr>
      </p:pic>
      <p:sp>
        <p:nvSpPr>
          <p:cNvPr id="19" name="Frame 18">
            <a:extLst>
              <a:ext uri="{FF2B5EF4-FFF2-40B4-BE49-F238E27FC236}">
                <a16:creationId xmlns:a16="http://schemas.microsoft.com/office/drawing/2014/main" id="{6C13CD1E-B2CD-6E5A-6021-A42A32F14A80}"/>
              </a:ext>
            </a:extLst>
          </p:cNvPr>
          <p:cNvSpPr/>
          <p:nvPr/>
        </p:nvSpPr>
        <p:spPr>
          <a:xfrm>
            <a:off x="2333296" y="5209434"/>
            <a:ext cx="7299435" cy="1102466"/>
          </a:xfrm>
          <a:prstGeom prst="fram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178A6B1E-53EE-AF02-7E4B-EC908DC33DF7}"/>
              </a:ext>
            </a:extLst>
          </p:cNvPr>
          <p:cNvSpPr/>
          <p:nvPr/>
        </p:nvSpPr>
        <p:spPr>
          <a:xfrm>
            <a:off x="2810974" y="3052896"/>
            <a:ext cx="2719552" cy="1569660"/>
          </a:xfrm>
          <a:prstGeom prst="rect">
            <a:avLst/>
          </a:prstGeom>
          <a:noFill/>
        </p:spPr>
        <p:txBody>
          <a:bodyPr wrap="square" lIns="91440" tIns="45720" rIns="91440" bIns="45720">
            <a:spAutoFit/>
          </a:bodyPr>
          <a:lstStyle/>
          <a:p>
            <a:pPr algn="ctr"/>
            <a:r>
              <a:rPr lang="en-GB" sz="9600" b="0" cap="none" spc="0" dirty="0">
                <a:ln w="0"/>
                <a:solidFill>
                  <a:schemeClr val="tx1"/>
                </a:solidFill>
                <a:effectLst>
                  <a:outerShdw blurRad="38100" dist="19050" dir="2700000" algn="tl" rotWithShape="0">
                    <a:schemeClr val="dk1">
                      <a:alpha val="40000"/>
                    </a:schemeClr>
                  </a:outerShdw>
                </a:effectLst>
              </a:rPr>
              <a:t>90%</a:t>
            </a:r>
          </a:p>
        </p:txBody>
      </p:sp>
      <p:sp>
        <p:nvSpPr>
          <p:cNvPr id="22" name="TextBox 21">
            <a:extLst>
              <a:ext uri="{FF2B5EF4-FFF2-40B4-BE49-F238E27FC236}">
                <a16:creationId xmlns:a16="http://schemas.microsoft.com/office/drawing/2014/main" id="{04F55836-C2F5-55D1-2AB8-FBC5AEC2310A}"/>
              </a:ext>
            </a:extLst>
          </p:cNvPr>
          <p:cNvSpPr txBox="1"/>
          <p:nvPr/>
        </p:nvSpPr>
        <p:spPr>
          <a:xfrm>
            <a:off x="5211475" y="3111523"/>
            <a:ext cx="5079433" cy="1477328"/>
          </a:xfrm>
          <a:prstGeom prst="rect">
            <a:avLst/>
          </a:prstGeom>
          <a:noFill/>
        </p:spPr>
        <p:txBody>
          <a:bodyPr wrap="square" rtlCol="0">
            <a:spAutoFit/>
          </a:bodyPr>
          <a:lstStyle/>
          <a:p>
            <a:r>
              <a:rPr lang="en-US" dirty="0"/>
              <a:t>The percentage of students who </a:t>
            </a:r>
            <a:r>
              <a:rPr lang="en-GB" b="0" i="0" dirty="0">
                <a:effectLst/>
                <a:latin typeface="calibri" panose="020F0502020204030204" pitchFamily="34" charset="0"/>
              </a:rPr>
              <a:t>said climate change impacted their mental health and wellbeing in the preceding four weeks.</a:t>
            </a:r>
          </a:p>
          <a:p>
            <a:r>
              <a:rPr lang="en-US" i="1" dirty="0"/>
              <a:t>Climate Change and Student Mental Health Report 2023</a:t>
            </a:r>
          </a:p>
        </p:txBody>
      </p:sp>
      <p:pic>
        <p:nvPicPr>
          <p:cNvPr id="23" name="Picture 22">
            <a:extLst>
              <a:ext uri="{FF2B5EF4-FFF2-40B4-BE49-F238E27FC236}">
                <a16:creationId xmlns:a16="http://schemas.microsoft.com/office/drawing/2014/main" id="{A623B06E-1FA0-0BCA-43FA-81EC68F8F4F6}"/>
              </a:ext>
            </a:extLst>
          </p:cNvPr>
          <p:cNvPicPr>
            <a:picLocks noChangeAspect="1"/>
          </p:cNvPicPr>
          <p:nvPr/>
        </p:nvPicPr>
        <p:blipFill>
          <a:blip r:embed="rId8"/>
          <a:stretch>
            <a:fillRect/>
          </a:stretch>
        </p:blipFill>
        <p:spPr>
          <a:xfrm>
            <a:off x="8607903" y="308295"/>
            <a:ext cx="1494069" cy="1494069"/>
          </a:xfrm>
          <a:prstGeom prst="rect">
            <a:avLst/>
          </a:prstGeom>
        </p:spPr>
      </p:pic>
      <p:sp>
        <p:nvSpPr>
          <p:cNvPr id="24" name="TextBox 23">
            <a:extLst>
              <a:ext uri="{FF2B5EF4-FFF2-40B4-BE49-F238E27FC236}">
                <a16:creationId xmlns:a16="http://schemas.microsoft.com/office/drawing/2014/main" id="{790D3130-70AD-A535-1B7B-9ABA97358D03}"/>
              </a:ext>
            </a:extLst>
          </p:cNvPr>
          <p:cNvSpPr txBox="1"/>
          <p:nvPr/>
        </p:nvSpPr>
        <p:spPr>
          <a:xfrm>
            <a:off x="10101972" y="490359"/>
            <a:ext cx="1501449" cy="923330"/>
          </a:xfrm>
          <a:prstGeom prst="rect">
            <a:avLst/>
          </a:prstGeom>
          <a:noFill/>
        </p:spPr>
        <p:txBody>
          <a:bodyPr wrap="square" rtlCol="0">
            <a:spAutoFit/>
          </a:bodyPr>
          <a:lstStyle/>
          <a:p>
            <a:r>
              <a:rPr lang="en-US" dirty="0"/>
              <a:t>Scan me to read more on </a:t>
            </a:r>
            <a:r>
              <a:rPr lang="en-US" dirty="0">
                <a:hlinkClick r:id="rId9"/>
              </a:rPr>
              <a:t>my blog</a:t>
            </a:r>
            <a:r>
              <a:rPr lang="en-US" dirty="0"/>
              <a:t>!</a:t>
            </a:r>
          </a:p>
        </p:txBody>
      </p:sp>
    </p:spTree>
    <p:extLst>
      <p:ext uri="{BB962C8B-B14F-4D97-AF65-F5344CB8AC3E}">
        <p14:creationId xmlns:p14="http://schemas.microsoft.com/office/powerpoint/2010/main" val="11081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animBg="1"/>
      <p:bldP spid="19" grpId="1"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a:xfrm>
            <a:off x="507124" y="270980"/>
            <a:ext cx="10515600" cy="1325563"/>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Research questions &amp; ARP cycle</a:t>
            </a:r>
          </a:p>
        </p:txBody>
      </p:sp>
      <p:sp>
        <p:nvSpPr>
          <p:cNvPr id="3" name="Content Placeholder 2">
            <a:extLst>
              <a:ext uri="{FF2B5EF4-FFF2-40B4-BE49-F238E27FC236}">
                <a16:creationId xmlns:a16="http://schemas.microsoft.com/office/drawing/2014/main" id="{A2B53321-9C35-B79B-1666-33A913BB2544}"/>
              </a:ext>
            </a:extLst>
          </p:cNvPr>
          <p:cNvSpPr>
            <a:spLocks noGrp="1"/>
          </p:cNvSpPr>
          <p:nvPr>
            <p:ph idx="1"/>
          </p:nvPr>
        </p:nvSpPr>
        <p:spPr>
          <a:xfrm>
            <a:off x="789462" y="1596543"/>
            <a:ext cx="5455722" cy="4351338"/>
          </a:xfrm>
        </p:spPr>
        <p:txBody>
          <a:bodyPr>
            <a:normAutofit/>
          </a:bodyPr>
          <a:lstStyle/>
          <a:p>
            <a:pPr algn="l"/>
            <a:r>
              <a:rPr lang="en-GB"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How aware are UAL digital learning staff members about digital sustainability?</a:t>
            </a:r>
          </a:p>
          <a:p>
            <a:pPr algn="l"/>
            <a:r>
              <a:rPr lang="en-GB"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How can knowledge and confidence of this topic be increased to create best practice?</a:t>
            </a:r>
          </a:p>
          <a:p>
            <a:endPar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pic>
        <p:nvPicPr>
          <p:cNvPr id="1026" name="Picture 2" descr="Decorative image">
            <a:extLst>
              <a:ext uri="{FF2B5EF4-FFF2-40B4-BE49-F238E27FC236}">
                <a16:creationId xmlns:a16="http://schemas.microsoft.com/office/drawing/2014/main" id="{F7764382-F2AF-1EDF-8D8E-3E22E4322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426" y="1825625"/>
            <a:ext cx="4521200" cy="482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873E97D-AD44-0765-5F7B-87BF546FF8B6}"/>
              </a:ext>
            </a:extLst>
          </p:cNvPr>
          <p:cNvSpPr/>
          <p:nvPr/>
        </p:nvSpPr>
        <p:spPr>
          <a:xfrm>
            <a:off x="7009081" y="1915676"/>
            <a:ext cx="1472540" cy="1448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0FB591-4143-EE28-EC87-8E32FFCCEDD0}"/>
              </a:ext>
            </a:extLst>
          </p:cNvPr>
          <p:cNvSpPr/>
          <p:nvPr/>
        </p:nvSpPr>
        <p:spPr>
          <a:xfrm>
            <a:off x="6944426" y="2909669"/>
            <a:ext cx="1285174" cy="347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2EF7A3-38E7-F1DB-9A68-2F82195C97E8}"/>
              </a:ext>
            </a:extLst>
          </p:cNvPr>
          <p:cNvSpPr/>
          <p:nvPr/>
        </p:nvSpPr>
        <p:spPr>
          <a:xfrm>
            <a:off x="7090228" y="5654283"/>
            <a:ext cx="1643413" cy="997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7D529F-43F9-4629-8EB3-9416E08F1ADF}"/>
              </a:ext>
            </a:extLst>
          </p:cNvPr>
          <p:cNvPicPr>
            <a:picLocks noChangeAspect="1"/>
          </p:cNvPicPr>
          <p:nvPr/>
        </p:nvPicPr>
        <p:blipFill>
          <a:blip r:embed="rId4"/>
          <a:stretch>
            <a:fillRect/>
          </a:stretch>
        </p:blipFill>
        <p:spPr>
          <a:xfrm>
            <a:off x="507124" y="5064125"/>
            <a:ext cx="1587500" cy="1587500"/>
          </a:xfrm>
          <a:prstGeom prst="rect">
            <a:avLst/>
          </a:prstGeom>
        </p:spPr>
      </p:pic>
      <p:sp>
        <p:nvSpPr>
          <p:cNvPr id="8" name="TextBox 7">
            <a:extLst>
              <a:ext uri="{FF2B5EF4-FFF2-40B4-BE49-F238E27FC236}">
                <a16:creationId xmlns:a16="http://schemas.microsoft.com/office/drawing/2014/main" id="{99B75E93-F6A2-2E23-348B-B3E47AFDEC24}"/>
              </a:ext>
            </a:extLst>
          </p:cNvPr>
          <p:cNvSpPr txBox="1"/>
          <p:nvPr/>
        </p:nvSpPr>
        <p:spPr>
          <a:xfrm>
            <a:off x="2206951" y="5261457"/>
            <a:ext cx="1501449" cy="923330"/>
          </a:xfrm>
          <a:prstGeom prst="rect">
            <a:avLst/>
          </a:prstGeom>
          <a:noFill/>
        </p:spPr>
        <p:txBody>
          <a:bodyPr wrap="square" rtlCol="0">
            <a:spAutoFit/>
          </a:bodyPr>
          <a:lstStyle/>
          <a:p>
            <a:r>
              <a:rPr lang="en-US" dirty="0"/>
              <a:t>Scan me to read more on </a:t>
            </a:r>
            <a:r>
              <a:rPr lang="en-US" dirty="0">
                <a:hlinkClick r:id="rId5"/>
              </a:rPr>
              <a:t>my </a:t>
            </a:r>
            <a:r>
              <a:rPr lang="en-US" dirty="0">
                <a:hlinkClick r:id="rId6"/>
              </a:rPr>
              <a:t>blog</a:t>
            </a:r>
            <a:r>
              <a:rPr lang="en-US" dirty="0"/>
              <a:t>!</a:t>
            </a:r>
          </a:p>
        </p:txBody>
      </p:sp>
    </p:spTree>
    <p:extLst>
      <p:ext uri="{BB962C8B-B14F-4D97-AF65-F5344CB8AC3E}">
        <p14:creationId xmlns:p14="http://schemas.microsoft.com/office/powerpoint/2010/main" val="10381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Reflection on research methods</a:t>
            </a:r>
          </a:p>
        </p:txBody>
      </p:sp>
      <p:sp>
        <p:nvSpPr>
          <p:cNvPr id="3" name="Content Placeholder 2">
            <a:extLst>
              <a:ext uri="{FF2B5EF4-FFF2-40B4-BE49-F238E27FC236}">
                <a16:creationId xmlns:a16="http://schemas.microsoft.com/office/drawing/2014/main" id="{A2B53321-9C35-B79B-1666-33A913BB2544}"/>
              </a:ext>
            </a:extLst>
          </p:cNvPr>
          <p:cNvSpPr>
            <a:spLocks noGrp="1"/>
          </p:cNvSpPr>
          <p:nvPr>
            <p:ph idx="1"/>
          </p:nvPr>
        </p:nvSpPr>
        <p:spPr>
          <a:xfrm>
            <a:off x="838200" y="1433015"/>
            <a:ext cx="11353800" cy="4743948"/>
          </a:xfrm>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Online questionnaire of UAL learning technologists</a:t>
            </a:r>
          </a:p>
          <a:p>
            <a:pPr lvl="1"/>
            <a:r>
              <a:rPr lang="en-GB" sz="2000" b="0" i="0" u="none" strike="noStrike" dirty="0">
                <a:solidFill>
                  <a:srgbClr val="7030A0"/>
                </a:solidFill>
                <a:effectLst/>
                <a:latin typeface="-webkit-standard"/>
              </a:rPr>
              <a:t>Pew Research </a:t>
            </a:r>
            <a:r>
              <a:rPr lang="en-GB" sz="2000" b="0" i="0" u="none" strike="noStrike" dirty="0" err="1">
                <a:solidFill>
                  <a:srgbClr val="7030A0"/>
                </a:solidFill>
                <a:effectLst/>
                <a:latin typeface="-webkit-standard"/>
              </a:rPr>
              <a:t>Center</a:t>
            </a:r>
            <a:r>
              <a:rPr lang="en-GB" sz="2000" b="0" i="0" u="none" strike="noStrike" dirty="0">
                <a:solidFill>
                  <a:srgbClr val="7030A0"/>
                </a:solidFill>
                <a:effectLst/>
                <a:latin typeface="-webkit-standard"/>
              </a:rPr>
              <a:t> (2021) </a:t>
            </a:r>
            <a:r>
              <a:rPr lang="en-GB" sz="2000" b="0" i="1" u="none" strike="noStrike" dirty="0">
                <a:solidFill>
                  <a:srgbClr val="7030A0"/>
                </a:solidFill>
                <a:effectLst/>
              </a:rPr>
              <a:t>Writing survey questions</a:t>
            </a:r>
            <a:r>
              <a:rPr lang="en-GB" sz="2000" b="0" i="0" u="none" strike="noStrike" dirty="0">
                <a:solidFill>
                  <a:srgbClr val="7030A0"/>
                </a:solidFill>
                <a:effectLst/>
                <a:latin typeface="-webkit-standard"/>
              </a:rPr>
              <a:t>. Available at: https://</a:t>
            </a:r>
            <a:r>
              <a:rPr lang="en-GB" sz="2000" b="0" i="0" u="none" strike="noStrike" dirty="0" err="1">
                <a:solidFill>
                  <a:srgbClr val="7030A0"/>
                </a:solidFill>
                <a:effectLst/>
                <a:latin typeface="-webkit-standard"/>
              </a:rPr>
              <a:t>www.pewresearch.org</a:t>
            </a:r>
            <a:r>
              <a:rPr lang="en-GB" sz="2000" b="0" i="0" u="none" strike="noStrike" dirty="0">
                <a:solidFill>
                  <a:srgbClr val="7030A0"/>
                </a:solidFill>
                <a:effectLst/>
                <a:latin typeface="-webkit-standard"/>
              </a:rPr>
              <a:t>/our-methods/u-s-surveys/writing-survey-questions/ (Accessed: 05 December 2023). </a:t>
            </a:r>
            <a:endParaRPr lang="en-US" sz="20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Document analysis of the Web Sustainability Guidelines</a:t>
            </a:r>
          </a:p>
          <a:p>
            <a:pPr lvl="1"/>
            <a:r>
              <a:rPr lang="en-GB" sz="2000" b="0" i="0" u="none" strike="noStrike" dirty="0">
                <a:solidFill>
                  <a:srgbClr val="7030A0"/>
                </a:solidFill>
                <a:effectLst/>
                <a:latin typeface="-webkit-standard"/>
              </a:rPr>
              <a:t>Bowen, G.A. (2009) ‘Document analysis as a qualitative research method’, </a:t>
            </a:r>
            <a:r>
              <a:rPr lang="en-GB" sz="2000" b="0" i="1" u="none" strike="noStrike" dirty="0">
                <a:solidFill>
                  <a:srgbClr val="7030A0"/>
                </a:solidFill>
                <a:effectLst/>
              </a:rPr>
              <a:t>Qualitative Research Journal</a:t>
            </a:r>
            <a:r>
              <a:rPr lang="en-GB" sz="2000" b="0" i="0" u="none" strike="noStrike" dirty="0">
                <a:solidFill>
                  <a:srgbClr val="7030A0"/>
                </a:solidFill>
                <a:effectLst/>
                <a:latin typeface="-webkit-standard"/>
              </a:rPr>
              <a:t>, 9(2), pp. 27–40. doi:10.3316/qrj0902027</a:t>
            </a:r>
            <a:r>
              <a:rPr lang="en-GB" b="0" i="0" u="none" strike="noStrike" dirty="0">
                <a:solidFill>
                  <a:srgbClr val="7030A0"/>
                </a:solidFill>
                <a:effectLst/>
                <a:latin typeface="-webkit-standard"/>
              </a:rPr>
              <a:t>. </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Training: </a:t>
            </a:r>
            <a:r>
              <a:rPr lang="en-US" dirty="0" err="1">
                <a:latin typeface="Helvetica Neue" panose="02000503000000020004" pitchFamily="2" charset="0"/>
                <a:ea typeface="Helvetica Neue" panose="02000503000000020004" pitchFamily="2" charset="0"/>
                <a:cs typeface="Helvetica Neue" panose="02000503000000020004" pitchFamily="2" charset="0"/>
              </a:rPr>
              <a:t>ual</a:t>
            </a:r>
            <a:r>
              <a:rPr lang="en-US" dirty="0">
                <a:latin typeface="Helvetica Neue" panose="02000503000000020004" pitchFamily="2" charset="0"/>
                <a:ea typeface="Helvetica Neue" panose="02000503000000020004" pitchFamily="2" charset="0"/>
                <a:cs typeface="Helvetica Neue" panose="02000503000000020004" pitchFamily="2" charset="0"/>
              </a:rPr>
              <a:t> carbon literacy</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pic>
        <p:nvPicPr>
          <p:cNvPr id="4" name="Picture 3">
            <a:extLst>
              <a:ext uri="{FF2B5EF4-FFF2-40B4-BE49-F238E27FC236}">
                <a16:creationId xmlns:a16="http://schemas.microsoft.com/office/drawing/2014/main" id="{2CCE9FC7-365C-7CD7-2014-E325D013353F}"/>
              </a:ext>
            </a:extLst>
          </p:cNvPr>
          <p:cNvPicPr>
            <a:picLocks noChangeAspect="1"/>
          </p:cNvPicPr>
          <p:nvPr/>
        </p:nvPicPr>
        <p:blipFill>
          <a:blip r:embed="rId3"/>
          <a:stretch>
            <a:fillRect/>
          </a:stretch>
        </p:blipFill>
        <p:spPr>
          <a:xfrm>
            <a:off x="838200" y="4901896"/>
            <a:ext cx="1501449" cy="1501449"/>
          </a:xfrm>
          <a:prstGeom prst="rect">
            <a:avLst/>
          </a:prstGeom>
        </p:spPr>
      </p:pic>
      <p:sp>
        <p:nvSpPr>
          <p:cNvPr id="5" name="TextBox 4">
            <a:extLst>
              <a:ext uri="{FF2B5EF4-FFF2-40B4-BE49-F238E27FC236}">
                <a16:creationId xmlns:a16="http://schemas.microsoft.com/office/drawing/2014/main" id="{82F88255-617A-67BC-204C-AE6210007635}"/>
              </a:ext>
            </a:extLst>
          </p:cNvPr>
          <p:cNvSpPr txBox="1"/>
          <p:nvPr/>
        </p:nvSpPr>
        <p:spPr>
          <a:xfrm>
            <a:off x="2415951" y="4901896"/>
            <a:ext cx="1501449" cy="1477328"/>
          </a:xfrm>
          <a:prstGeom prst="rect">
            <a:avLst/>
          </a:prstGeom>
          <a:noFill/>
        </p:spPr>
        <p:txBody>
          <a:bodyPr wrap="square" rtlCol="0">
            <a:spAutoFit/>
          </a:bodyPr>
          <a:lstStyle/>
          <a:p>
            <a:r>
              <a:rPr lang="en-US" dirty="0"/>
              <a:t>Scan me to read more about my </a:t>
            </a:r>
            <a:r>
              <a:rPr lang="en-US" dirty="0">
                <a:hlinkClick r:id="rId4"/>
              </a:rPr>
              <a:t>research methods</a:t>
            </a:r>
            <a:r>
              <a:rPr lang="en-US" dirty="0"/>
              <a:t>.</a:t>
            </a:r>
          </a:p>
        </p:txBody>
      </p:sp>
      <p:pic>
        <p:nvPicPr>
          <p:cNvPr id="6" name="Picture 5">
            <a:extLst>
              <a:ext uri="{FF2B5EF4-FFF2-40B4-BE49-F238E27FC236}">
                <a16:creationId xmlns:a16="http://schemas.microsoft.com/office/drawing/2014/main" id="{6A9ACB02-D6B0-A066-DF1D-6FD2A59FE2A5}"/>
              </a:ext>
            </a:extLst>
          </p:cNvPr>
          <p:cNvPicPr>
            <a:picLocks noChangeAspect="1"/>
          </p:cNvPicPr>
          <p:nvPr/>
        </p:nvPicPr>
        <p:blipFill>
          <a:blip r:embed="rId5"/>
          <a:stretch>
            <a:fillRect/>
          </a:stretch>
        </p:blipFill>
        <p:spPr>
          <a:xfrm>
            <a:off x="6996601" y="4901896"/>
            <a:ext cx="1501450" cy="1501450"/>
          </a:xfrm>
          <a:prstGeom prst="rect">
            <a:avLst/>
          </a:prstGeom>
        </p:spPr>
      </p:pic>
      <p:sp>
        <p:nvSpPr>
          <p:cNvPr id="7" name="TextBox 6">
            <a:extLst>
              <a:ext uri="{FF2B5EF4-FFF2-40B4-BE49-F238E27FC236}">
                <a16:creationId xmlns:a16="http://schemas.microsoft.com/office/drawing/2014/main" id="{6F1FBE2B-3038-A920-8BD7-2245B09AFE79}"/>
              </a:ext>
            </a:extLst>
          </p:cNvPr>
          <p:cNvSpPr txBox="1"/>
          <p:nvPr/>
        </p:nvSpPr>
        <p:spPr>
          <a:xfrm>
            <a:off x="8647926" y="4955668"/>
            <a:ext cx="1501449" cy="1477328"/>
          </a:xfrm>
          <a:prstGeom prst="rect">
            <a:avLst/>
          </a:prstGeom>
          <a:noFill/>
        </p:spPr>
        <p:txBody>
          <a:bodyPr wrap="square" rtlCol="0">
            <a:spAutoFit/>
          </a:bodyPr>
          <a:lstStyle/>
          <a:p>
            <a:r>
              <a:rPr lang="en-US" dirty="0"/>
              <a:t>Scan me to read more about my </a:t>
            </a:r>
            <a:r>
              <a:rPr lang="en-US" dirty="0">
                <a:hlinkClick r:id="rId6"/>
              </a:rPr>
              <a:t>ethical concerns</a:t>
            </a:r>
            <a:r>
              <a:rPr lang="en-US" dirty="0"/>
              <a:t>.</a:t>
            </a:r>
          </a:p>
        </p:txBody>
      </p:sp>
    </p:spTree>
    <p:extLst>
      <p:ext uri="{BB962C8B-B14F-4D97-AF65-F5344CB8AC3E}">
        <p14:creationId xmlns:p14="http://schemas.microsoft.com/office/powerpoint/2010/main" val="392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EA7D4-E018-29DC-BBE3-80833EAC3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2B936-1927-CBED-2512-066AE106BD0E}"/>
              </a:ext>
            </a:extLst>
          </p:cNvPr>
          <p:cNvSpPr>
            <a:spLocks noGrp="1"/>
          </p:cNvSpPr>
          <p:nvPr>
            <p:ph type="title"/>
          </p:nvPr>
        </p:nvSpPr>
        <p:spPr>
          <a:xfrm>
            <a:off x="635897" y="393507"/>
            <a:ext cx="4474780" cy="1325563"/>
          </a:xfrm>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Questionnaire findings</a:t>
            </a:r>
          </a:p>
        </p:txBody>
      </p:sp>
      <p:sp>
        <p:nvSpPr>
          <p:cNvPr id="5" name="Content Placeholder 4">
            <a:extLst>
              <a:ext uri="{FF2B5EF4-FFF2-40B4-BE49-F238E27FC236}">
                <a16:creationId xmlns:a16="http://schemas.microsoft.com/office/drawing/2014/main" id="{AD81B073-A983-1542-08D5-B460B7C583EF}"/>
              </a:ext>
            </a:extLst>
          </p:cNvPr>
          <p:cNvSpPr>
            <a:spLocks noGrp="1"/>
          </p:cNvSpPr>
          <p:nvPr>
            <p:ph idx="1"/>
          </p:nvPr>
        </p:nvSpPr>
        <p:spPr>
          <a:xfrm>
            <a:off x="1" y="1834986"/>
            <a:ext cx="5470633" cy="4344141"/>
          </a:xfrm>
        </p:spPr>
        <p:txBody>
          <a:bodyPr>
            <a:normAutofit/>
          </a:bodyPr>
          <a:lstStyle/>
          <a:p>
            <a:pPr lvl="1"/>
            <a:r>
              <a:rPr lang="en-US" dirty="0">
                <a:latin typeface="Helvetica Neue" panose="02000503000000020004" pitchFamily="2" charset="0"/>
                <a:ea typeface="Helvetica Neue" panose="02000503000000020004" pitchFamily="2" charset="0"/>
                <a:cs typeface="Helvetica Neue" panose="02000503000000020004" pitchFamily="2" charset="0"/>
              </a:rPr>
              <a:t>36% response rate (14 of 39)</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Thematic analysis </a:t>
            </a:r>
          </a:p>
          <a:p>
            <a:pPr marL="457200" lvl="1" indent="0">
              <a:buNone/>
            </a:pPr>
            <a:r>
              <a:rPr lang="en-US" sz="1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Braun, V. and Clarke, V. (no date) D</a:t>
            </a:r>
            <a:r>
              <a:rPr lang="en-US" sz="1400" i="1"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oing reflexive Thematic Analysis</a:t>
            </a:r>
            <a:r>
              <a:rPr lang="en-US" sz="1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 Available at: </a:t>
            </a:r>
            <a:r>
              <a:rPr lang="en-US" sz="1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https://www.thematicanalysis.net/doing-reflexive-ta/</a:t>
            </a:r>
            <a:r>
              <a:rPr lang="en-US" sz="1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 (Accessed: 23 November 2023).</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64% unconfident about sharing best practice for digital sustainability</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92% interested in training and guidance on this topic</a:t>
            </a:r>
          </a:p>
          <a:p>
            <a:pPr marL="457200" lvl="1" indent="0">
              <a:buNone/>
            </a:pPr>
            <a:endParaRPr lang="en-US" sz="1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a:extLst>
              <a:ext uri="{FF2B5EF4-FFF2-40B4-BE49-F238E27FC236}">
                <a16:creationId xmlns:a16="http://schemas.microsoft.com/office/drawing/2014/main" id="{E9B6CBD4-3E7E-7DC1-8AB3-4D4BDCE45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634" y="0"/>
            <a:ext cx="6721366" cy="6848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7F74313-79B4-9769-63E4-A63086D211E7}"/>
              </a:ext>
            </a:extLst>
          </p:cNvPr>
          <p:cNvPicPr>
            <a:picLocks noChangeAspect="1"/>
          </p:cNvPicPr>
          <p:nvPr/>
        </p:nvPicPr>
        <p:blipFill>
          <a:blip r:embed="rId5"/>
          <a:stretch>
            <a:fillRect/>
          </a:stretch>
        </p:blipFill>
        <p:spPr>
          <a:xfrm>
            <a:off x="138593" y="5595827"/>
            <a:ext cx="1200329" cy="1200329"/>
          </a:xfrm>
          <a:prstGeom prst="rect">
            <a:avLst/>
          </a:prstGeom>
        </p:spPr>
      </p:pic>
      <p:sp>
        <p:nvSpPr>
          <p:cNvPr id="8" name="TextBox 7">
            <a:extLst>
              <a:ext uri="{FF2B5EF4-FFF2-40B4-BE49-F238E27FC236}">
                <a16:creationId xmlns:a16="http://schemas.microsoft.com/office/drawing/2014/main" id="{EDFC20A2-393C-4F9F-3C4F-8735C567C3B5}"/>
              </a:ext>
            </a:extLst>
          </p:cNvPr>
          <p:cNvSpPr txBox="1"/>
          <p:nvPr/>
        </p:nvSpPr>
        <p:spPr>
          <a:xfrm>
            <a:off x="1477514" y="5595827"/>
            <a:ext cx="1744280" cy="1200329"/>
          </a:xfrm>
          <a:prstGeom prst="rect">
            <a:avLst/>
          </a:prstGeom>
          <a:noFill/>
        </p:spPr>
        <p:txBody>
          <a:bodyPr wrap="square" rtlCol="0">
            <a:spAutoFit/>
          </a:bodyPr>
          <a:lstStyle/>
          <a:p>
            <a:r>
              <a:rPr lang="en-US" dirty="0"/>
              <a:t>Scan me to read about </a:t>
            </a:r>
            <a:r>
              <a:rPr lang="en-US" dirty="0">
                <a:hlinkClick r:id="rId6"/>
              </a:rPr>
              <a:t>questionnaire findings</a:t>
            </a:r>
            <a:r>
              <a:rPr lang="en-US" dirty="0"/>
              <a:t>.</a:t>
            </a:r>
          </a:p>
        </p:txBody>
      </p:sp>
    </p:spTree>
    <p:extLst>
      <p:ext uri="{BB962C8B-B14F-4D97-AF65-F5344CB8AC3E}">
        <p14:creationId xmlns:p14="http://schemas.microsoft.com/office/powerpoint/2010/main" val="13612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Document analysis findings</a:t>
            </a:r>
          </a:p>
        </p:txBody>
      </p:sp>
      <p:sp>
        <p:nvSpPr>
          <p:cNvPr id="3" name="Content Placeholder 2">
            <a:extLst>
              <a:ext uri="{FF2B5EF4-FFF2-40B4-BE49-F238E27FC236}">
                <a16:creationId xmlns:a16="http://schemas.microsoft.com/office/drawing/2014/main" id="{A2B53321-9C35-B79B-1666-33A913BB2544}"/>
              </a:ext>
            </a:extLst>
          </p:cNvPr>
          <p:cNvSpPr>
            <a:spLocks noGrp="1"/>
          </p:cNvSpPr>
          <p:nvPr>
            <p:ph idx="1"/>
          </p:nvPr>
        </p:nvSpPr>
        <p:spPr/>
        <p:txBody>
          <a:bodyPr>
            <a:normAutofit/>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Document analysis of the Web Sustainability Guidelines</a:t>
            </a:r>
            <a:endParaRPr lang="en-US"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dirty="0"/>
          </a:p>
        </p:txBody>
      </p:sp>
      <p:pic>
        <p:nvPicPr>
          <p:cNvPr id="4" name="Picture 3">
            <a:extLst>
              <a:ext uri="{FF2B5EF4-FFF2-40B4-BE49-F238E27FC236}">
                <a16:creationId xmlns:a16="http://schemas.microsoft.com/office/drawing/2014/main" id="{0F88E408-9695-AB89-26AD-F719A3C09F55}"/>
              </a:ext>
            </a:extLst>
          </p:cNvPr>
          <p:cNvPicPr>
            <a:picLocks noChangeAspect="1"/>
          </p:cNvPicPr>
          <p:nvPr/>
        </p:nvPicPr>
        <p:blipFill>
          <a:blip r:embed="rId3"/>
          <a:stretch>
            <a:fillRect/>
          </a:stretch>
        </p:blipFill>
        <p:spPr>
          <a:xfrm>
            <a:off x="1217766" y="2718713"/>
            <a:ext cx="9263688" cy="3593187"/>
          </a:xfrm>
          <a:prstGeom prst="rect">
            <a:avLst/>
          </a:prstGeom>
        </p:spPr>
      </p:pic>
      <p:pic>
        <p:nvPicPr>
          <p:cNvPr id="5" name="Picture 4">
            <a:extLst>
              <a:ext uri="{FF2B5EF4-FFF2-40B4-BE49-F238E27FC236}">
                <a16:creationId xmlns:a16="http://schemas.microsoft.com/office/drawing/2014/main" id="{B06894EC-ED8F-F40F-1FF3-822C4CEA6E06}"/>
              </a:ext>
            </a:extLst>
          </p:cNvPr>
          <p:cNvPicPr>
            <a:picLocks noChangeAspect="1"/>
          </p:cNvPicPr>
          <p:nvPr/>
        </p:nvPicPr>
        <p:blipFill>
          <a:blip r:embed="rId4"/>
          <a:stretch>
            <a:fillRect/>
          </a:stretch>
        </p:blipFill>
        <p:spPr>
          <a:xfrm>
            <a:off x="8718331" y="297630"/>
            <a:ext cx="1393058" cy="1393058"/>
          </a:xfrm>
          <a:prstGeom prst="rect">
            <a:avLst/>
          </a:prstGeom>
        </p:spPr>
      </p:pic>
      <p:sp>
        <p:nvSpPr>
          <p:cNvPr id="7" name="TextBox 6">
            <a:extLst>
              <a:ext uri="{FF2B5EF4-FFF2-40B4-BE49-F238E27FC236}">
                <a16:creationId xmlns:a16="http://schemas.microsoft.com/office/drawing/2014/main" id="{A10AA20D-FEEA-CAD6-562F-B7B6E13B2431}"/>
              </a:ext>
            </a:extLst>
          </p:cNvPr>
          <p:cNvSpPr txBox="1"/>
          <p:nvPr/>
        </p:nvSpPr>
        <p:spPr>
          <a:xfrm>
            <a:off x="10111389" y="280829"/>
            <a:ext cx="1744280" cy="1200329"/>
          </a:xfrm>
          <a:prstGeom prst="rect">
            <a:avLst/>
          </a:prstGeom>
          <a:noFill/>
        </p:spPr>
        <p:txBody>
          <a:bodyPr wrap="square" rtlCol="0">
            <a:spAutoFit/>
          </a:bodyPr>
          <a:lstStyle/>
          <a:p>
            <a:r>
              <a:rPr lang="en-US" dirty="0"/>
              <a:t>Scan me to read about </a:t>
            </a:r>
            <a:r>
              <a:rPr lang="en-US" dirty="0">
                <a:hlinkClick r:id="rId5"/>
              </a:rPr>
              <a:t>document analysis findings</a:t>
            </a:r>
            <a:r>
              <a:rPr lang="en-US" dirty="0"/>
              <a:t>.</a:t>
            </a:r>
          </a:p>
        </p:txBody>
      </p:sp>
    </p:spTree>
    <p:extLst>
      <p:ext uri="{BB962C8B-B14F-4D97-AF65-F5344CB8AC3E}">
        <p14:creationId xmlns:p14="http://schemas.microsoft.com/office/powerpoint/2010/main" val="253170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3363B-4545-7795-422C-B17D2D0F656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2A7406-3011-2595-59DC-93D3C01CB693}"/>
              </a:ext>
            </a:extLst>
          </p:cNvPr>
          <p:cNvPicPr>
            <a:picLocks noChangeAspect="1"/>
          </p:cNvPicPr>
          <p:nvPr/>
        </p:nvPicPr>
        <p:blipFill rotWithShape="1">
          <a:blip r:embed="rId3"/>
          <a:srcRect l="11447" r="23916" b="909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63B119-8520-4B2E-047C-BEDAB6257A06}"/>
              </a:ext>
            </a:extLst>
          </p:cNvPr>
          <p:cNvSpPr>
            <a:spLocks noGrp="1"/>
          </p:cNvSpPr>
          <p:nvPr>
            <p:ph type="title"/>
          </p:nvPr>
        </p:nvSpPr>
        <p:spPr>
          <a:xfrm>
            <a:off x="331816" y="-893054"/>
            <a:ext cx="4828311" cy="3204134"/>
          </a:xfrm>
        </p:spPr>
        <p:txBody>
          <a:bodyPr vert="horz" lIns="91440" tIns="45720" rIns="91440" bIns="45720" rtlCol="0" anchor="b">
            <a:normAutofit/>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Carbon Literacy Training findings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ACD9B5-FF0B-CE7D-DE41-8264B117F218}"/>
              </a:ext>
            </a:extLst>
          </p:cNvPr>
          <p:cNvSpPr txBox="1"/>
          <p:nvPr/>
        </p:nvSpPr>
        <p:spPr>
          <a:xfrm>
            <a:off x="2022039" y="5188193"/>
            <a:ext cx="1501449" cy="923330"/>
          </a:xfrm>
          <a:prstGeom prst="rect">
            <a:avLst/>
          </a:prstGeom>
          <a:noFill/>
        </p:spPr>
        <p:txBody>
          <a:bodyPr wrap="square" rtlCol="0">
            <a:spAutoFit/>
          </a:bodyPr>
          <a:lstStyle/>
          <a:p>
            <a:r>
              <a:rPr lang="en-US" dirty="0"/>
              <a:t>Scan me to read more on </a:t>
            </a:r>
            <a:r>
              <a:rPr lang="en-US" dirty="0">
                <a:hlinkClick r:id="rId4"/>
              </a:rPr>
              <a:t>my blog</a:t>
            </a:r>
            <a:r>
              <a:rPr lang="en-US" dirty="0"/>
              <a:t>!</a:t>
            </a:r>
          </a:p>
        </p:txBody>
      </p:sp>
      <p:sp>
        <p:nvSpPr>
          <p:cNvPr id="6" name="Title 1">
            <a:extLst>
              <a:ext uri="{FF2B5EF4-FFF2-40B4-BE49-F238E27FC236}">
                <a16:creationId xmlns:a16="http://schemas.microsoft.com/office/drawing/2014/main" id="{CCF88EBC-F763-63D1-E183-FA0EAF540B6E}"/>
              </a:ext>
            </a:extLst>
          </p:cNvPr>
          <p:cNvSpPr txBox="1">
            <a:spLocks/>
          </p:cNvSpPr>
          <p:nvPr/>
        </p:nvSpPr>
        <p:spPr>
          <a:xfrm>
            <a:off x="331816" y="1415483"/>
            <a:ext cx="6096693"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Carboned Out! game by former UAL students</a:t>
            </a:r>
          </a:p>
          <a:p>
            <a:pPr marL="457200" indent="-457200">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Exploring gamification for my intervention</a:t>
            </a:r>
          </a:p>
          <a:p>
            <a:pPr marL="914400" lvl="1" indent="-457200">
              <a:buFont typeface="Arial" panose="020B0604020202020204" pitchFamily="34" charset="0"/>
              <a:buChar char="•"/>
            </a:pPr>
            <a:endParaRPr lang="en-US" sz="2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r>
              <a:rPr lang="en-GB" sz="1050" b="0" i="0" u="none" strike="noStrike" dirty="0">
                <a:solidFill>
                  <a:srgbClr val="7030A0"/>
                </a:solidFill>
                <a:effectLst/>
                <a:latin typeface="Helvetica Neue" panose="02000503000000020004" pitchFamily="2" charset="0"/>
              </a:rPr>
              <a:t>Landers, R.N., Auer, E.M., Helms, A.B., Marin, S. and Armstrong, M.B., 2019. Gamification of adult learning: Gamifying employee training and development. </a:t>
            </a:r>
            <a:r>
              <a:rPr lang="en-GB" sz="1050" b="0" i="1" u="none" strike="noStrike" dirty="0">
                <a:solidFill>
                  <a:srgbClr val="7030A0"/>
                </a:solidFill>
                <a:effectLst/>
                <a:latin typeface="Helvetica Neue" panose="02000503000000020004" pitchFamily="2" charset="0"/>
              </a:rPr>
              <a:t>The Cambridge handbook of technology and employee </a:t>
            </a:r>
            <a:r>
              <a:rPr lang="en-GB" sz="1050" b="0" i="1" u="none" strike="noStrike" dirty="0" err="1">
                <a:solidFill>
                  <a:srgbClr val="7030A0"/>
                </a:solidFill>
                <a:effectLst/>
                <a:latin typeface="Helvetica Neue" panose="02000503000000020004" pitchFamily="2" charset="0"/>
              </a:rPr>
              <a:t>behavior</a:t>
            </a:r>
            <a:r>
              <a:rPr lang="en-GB" sz="1050" b="0" i="0" u="none" strike="noStrike" dirty="0">
                <a:solidFill>
                  <a:srgbClr val="7030A0"/>
                </a:solidFill>
                <a:effectLst/>
                <a:latin typeface="Helvetica Neue" panose="02000503000000020004" pitchFamily="2" charset="0"/>
              </a:rPr>
              <a:t>, pp.271-295.</a:t>
            </a:r>
            <a:endParaRPr lang="en-US" sz="2400"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4C7724D-C41B-A2D0-3332-599B47473FD3}"/>
              </a:ext>
            </a:extLst>
          </p:cNvPr>
          <p:cNvPicPr>
            <a:picLocks noChangeAspect="1"/>
          </p:cNvPicPr>
          <p:nvPr/>
        </p:nvPicPr>
        <p:blipFill>
          <a:blip r:embed="rId5"/>
          <a:stretch>
            <a:fillRect/>
          </a:stretch>
        </p:blipFill>
        <p:spPr>
          <a:xfrm>
            <a:off x="698581" y="5186771"/>
            <a:ext cx="1303678" cy="1303678"/>
          </a:xfrm>
          <a:prstGeom prst="rect">
            <a:avLst/>
          </a:prstGeom>
        </p:spPr>
      </p:pic>
    </p:spTree>
    <p:extLst>
      <p:ext uri="{BB962C8B-B14F-4D97-AF65-F5344CB8AC3E}">
        <p14:creationId xmlns:p14="http://schemas.microsoft.com/office/powerpoint/2010/main" val="424818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BD92-6D4A-66FB-C7CC-960041D3F5F1}"/>
              </a:ext>
            </a:extLst>
          </p:cNvPr>
          <p:cNvSpPr>
            <a:spLocks noGrp="1"/>
          </p:cNvSpPr>
          <p:nvPr>
            <p:ph type="title"/>
          </p:nvPr>
        </p:nvSpPr>
        <p:spPr>
          <a:xfrm>
            <a:off x="665776" y="0"/>
            <a:ext cx="3670738" cy="1325563"/>
          </a:xfrm>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Intervention</a:t>
            </a:r>
          </a:p>
        </p:txBody>
      </p:sp>
      <p:pic>
        <p:nvPicPr>
          <p:cNvPr id="6" name="Content Placeholder 5">
            <a:extLst>
              <a:ext uri="{FF2B5EF4-FFF2-40B4-BE49-F238E27FC236}">
                <a16:creationId xmlns:a16="http://schemas.microsoft.com/office/drawing/2014/main" id="{470FD9C9-6A20-0BA4-D9D1-616F0849B79D}"/>
              </a:ext>
            </a:extLst>
          </p:cNvPr>
          <p:cNvPicPr>
            <a:picLocks noGrp="1" noChangeAspect="1"/>
          </p:cNvPicPr>
          <p:nvPr>
            <p:ph idx="1"/>
          </p:nvPr>
        </p:nvPicPr>
        <p:blipFill>
          <a:blip r:embed="rId3"/>
          <a:stretch>
            <a:fillRect/>
          </a:stretch>
        </p:blipFill>
        <p:spPr>
          <a:xfrm>
            <a:off x="931878" y="1074574"/>
            <a:ext cx="10328243" cy="5783426"/>
          </a:xfrm>
          <a:prstGeom prst="rect">
            <a:avLst/>
          </a:prstGeom>
        </p:spPr>
      </p:pic>
      <p:pic>
        <p:nvPicPr>
          <p:cNvPr id="3" name="Picture 2">
            <a:extLst>
              <a:ext uri="{FF2B5EF4-FFF2-40B4-BE49-F238E27FC236}">
                <a16:creationId xmlns:a16="http://schemas.microsoft.com/office/drawing/2014/main" id="{3DEF2078-9E6E-3750-BFEA-3012FAC24B75}"/>
              </a:ext>
            </a:extLst>
          </p:cNvPr>
          <p:cNvPicPr>
            <a:picLocks noChangeAspect="1"/>
          </p:cNvPicPr>
          <p:nvPr/>
        </p:nvPicPr>
        <p:blipFill>
          <a:blip r:embed="rId4"/>
          <a:stretch>
            <a:fillRect/>
          </a:stretch>
        </p:blipFill>
        <p:spPr>
          <a:xfrm>
            <a:off x="9219319" y="129393"/>
            <a:ext cx="1066776" cy="1066776"/>
          </a:xfrm>
          <a:prstGeom prst="rect">
            <a:avLst/>
          </a:prstGeom>
        </p:spPr>
      </p:pic>
      <p:sp>
        <p:nvSpPr>
          <p:cNvPr id="4" name="TextBox 3">
            <a:extLst>
              <a:ext uri="{FF2B5EF4-FFF2-40B4-BE49-F238E27FC236}">
                <a16:creationId xmlns:a16="http://schemas.microsoft.com/office/drawing/2014/main" id="{92AFDB1B-8F55-5A5C-6CDD-DEE83E8CE07A}"/>
              </a:ext>
            </a:extLst>
          </p:cNvPr>
          <p:cNvSpPr txBox="1"/>
          <p:nvPr/>
        </p:nvSpPr>
        <p:spPr>
          <a:xfrm>
            <a:off x="10286095" y="151244"/>
            <a:ext cx="1501449" cy="923330"/>
          </a:xfrm>
          <a:prstGeom prst="rect">
            <a:avLst/>
          </a:prstGeom>
          <a:noFill/>
        </p:spPr>
        <p:txBody>
          <a:bodyPr wrap="square" rtlCol="0">
            <a:spAutoFit/>
          </a:bodyPr>
          <a:lstStyle/>
          <a:p>
            <a:r>
              <a:rPr lang="en-US" dirty="0"/>
              <a:t>Scan me to read more on </a:t>
            </a:r>
            <a:r>
              <a:rPr lang="en-US" dirty="0">
                <a:hlinkClick r:id="rId5"/>
              </a:rPr>
              <a:t>my blog</a:t>
            </a:r>
            <a:r>
              <a:rPr lang="en-US" dirty="0"/>
              <a:t>!</a:t>
            </a:r>
          </a:p>
        </p:txBody>
      </p:sp>
    </p:spTree>
    <p:extLst>
      <p:ext uri="{BB962C8B-B14F-4D97-AF65-F5344CB8AC3E}">
        <p14:creationId xmlns:p14="http://schemas.microsoft.com/office/powerpoint/2010/main" val="175316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3992</TotalTime>
  <Words>2628</Words>
  <Application>Microsoft Macintosh PowerPoint</Application>
  <PresentationFormat>Widescreen</PresentationFormat>
  <Paragraphs>150</Paragraphs>
  <Slides>16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-webkit-standard</vt:lpstr>
      <vt:lpstr>Arial</vt:lpstr>
      <vt:lpstr>Calibri</vt:lpstr>
      <vt:lpstr>Calibri</vt:lpstr>
      <vt:lpstr>Calibri Light</vt:lpstr>
      <vt:lpstr>Helvetica</vt:lpstr>
      <vt:lpstr>Helvetica Neue</vt:lpstr>
      <vt:lpstr>Stencil</vt:lpstr>
      <vt:lpstr>Office Theme</vt:lpstr>
      <vt:lpstr> Digital sustainability: awareness and best practice of UAL digital learning staff</vt:lpstr>
      <vt:lpstr>Original context/background</vt:lpstr>
      <vt:lpstr>Rationale for selecting topic </vt:lpstr>
      <vt:lpstr>Research questions &amp; ARP cycle</vt:lpstr>
      <vt:lpstr>Reflection on research methods</vt:lpstr>
      <vt:lpstr>Questionnaire findings</vt:lpstr>
      <vt:lpstr>Document analysis findings</vt:lpstr>
      <vt:lpstr>Carbon Literacy Training findings</vt:lpstr>
      <vt:lpstr>Intervention</vt:lpstr>
      <vt:lpstr>Reflections</vt:lpstr>
      <vt:lpstr>References 1/2</vt:lpstr>
      <vt:lpstr>References 2/2</vt:lpstr>
      <vt:lpstr>Presentation officially concludes here.  The next three slides are to demo the game, if time allows!  </vt:lpstr>
      <vt:lpstr>PowerPoint Presentation</vt:lpstr>
      <vt:lpstr>Tip 1: Images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sustainability: awareness and best practice of UAL digital learning staff</dc:title>
  <dc:creator>Nina O'Reilly</dc:creator>
  <cp:lastModifiedBy>Nina O'Reilly</cp:lastModifiedBy>
  <cp:revision>2</cp:revision>
  <dcterms:created xsi:type="dcterms:W3CDTF">2024-01-15T17:49:56Z</dcterms:created>
  <dcterms:modified xsi:type="dcterms:W3CDTF">2024-01-28T17:59:38Z</dcterms:modified>
</cp:coreProperties>
</file>